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46"/>
  </p:notesMasterIdLst>
  <p:sldIdLst>
    <p:sldId id="256" r:id="rId2"/>
    <p:sldId id="257" r:id="rId3"/>
    <p:sldId id="258" r:id="rId4"/>
    <p:sldId id="260" r:id="rId5"/>
    <p:sldId id="261" r:id="rId6"/>
    <p:sldId id="262" r:id="rId7"/>
    <p:sldId id="263" r:id="rId8"/>
    <p:sldId id="264" r:id="rId9"/>
    <p:sldId id="299" r:id="rId10"/>
    <p:sldId id="265" r:id="rId11"/>
    <p:sldId id="266" r:id="rId12"/>
    <p:sldId id="29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300" r:id="rId29"/>
    <p:sldId id="302" r:id="rId30"/>
    <p:sldId id="301" r:id="rId31"/>
    <p:sldId id="282" r:id="rId32"/>
    <p:sldId id="283" r:id="rId33"/>
    <p:sldId id="286" r:id="rId34"/>
    <p:sldId id="287" r:id="rId35"/>
    <p:sldId id="288" r:id="rId36"/>
    <p:sldId id="289" r:id="rId37"/>
    <p:sldId id="294" r:id="rId38"/>
    <p:sldId id="296" r:id="rId39"/>
    <p:sldId id="292" r:id="rId40"/>
    <p:sldId id="297" r:id="rId41"/>
    <p:sldId id="290" r:id="rId42"/>
    <p:sldId id="284" r:id="rId43"/>
    <p:sldId id="293" r:id="rId44"/>
    <p:sldId id="285" r:id="rId45"/>
  </p:sldIdLst>
  <p:sldSz cx="9144000" cy="5143500" type="screen16x9"/>
  <p:notesSz cx="9144000" cy="51435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54" autoAdjust="0"/>
  </p:normalViewPr>
  <p:slideViewPr>
    <p:cSldViewPr snapToGrid="0" showGuides="1">
      <p:cViewPr>
        <p:scale>
          <a:sx n="100" d="100"/>
          <a:sy n="100" d="100"/>
        </p:scale>
        <p:origin x="-1944" y="-7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8384B-578A-40C7-B1E1-119769861B8A}"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ru-RU"/>
        </a:p>
      </dgm:t>
    </dgm:pt>
    <dgm:pt modelId="{E25DB0E2-4E97-4DD9-97BB-C97D1A82873D}">
      <dgm:prSet phldrT="[Текст]"/>
      <dgm:spPr/>
      <dgm:t>
        <a:bodyPr/>
        <a:lstStyle/>
        <a:p>
          <a:endParaRPr lang="ru-RU" dirty="0" smtClean="0"/>
        </a:p>
        <a:p>
          <a:endParaRPr lang="ru-RU" dirty="0"/>
        </a:p>
      </dgm:t>
    </dgm:pt>
    <dgm:pt modelId="{F9063A2E-3967-4E3E-B741-56B24E3FE036}" type="parTrans" cxnId="{3CF4E9E7-72B3-4003-8CF7-3C1F370B5BEE}">
      <dgm:prSet/>
      <dgm:spPr/>
      <dgm:t>
        <a:bodyPr/>
        <a:lstStyle/>
        <a:p>
          <a:endParaRPr lang="ru-RU"/>
        </a:p>
      </dgm:t>
    </dgm:pt>
    <dgm:pt modelId="{B5579DDF-BE5C-436D-98F3-131997E7F201}" type="sibTrans" cxnId="{3CF4E9E7-72B3-4003-8CF7-3C1F370B5BEE}">
      <dgm:prSet/>
      <dgm:spPr/>
      <dgm:t>
        <a:bodyPr/>
        <a:lstStyle/>
        <a:p>
          <a:endParaRPr lang="ru-RU"/>
        </a:p>
      </dgm:t>
    </dgm:pt>
    <dgm:pt modelId="{B501D144-4A4C-47F0-805B-00BDC38E2F98}">
      <dgm:prSet phldrT="[Текст]"/>
      <dgm:spPr/>
      <dgm:t>
        <a:bodyPr/>
        <a:lstStyle/>
        <a:p>
          <a:endParaRPr lang="ru-RU" dirty="0" smtClean="0"/>
        </a:p>
        <a:p>
          <a:endParaRPr lang="ru-RU" dirty="0"/>
        </a:p>
      </dgm:t>
    </dgm:pt>
    <dgm:pt modelId="{6CC4168F-88E1-4853-B8C2-5B0F7606C407}" type="parTrans" cxnId="{1E36BC73-3FFB-49B2-8022-EFCEFB0EC922}">
      <dgm:prSet/>
      <dgm:spPr/>
      <dgm:t>
        <a:bodyPr/>
        <a:lstStyle/>
        <a:p>
          <a:endParaRPr lang="ru-RU"/>
        </a:p>
      </dgm:t>
    </dgm:pt>
    <dgm:pt modelId="{B062ABC5-564B-4758-9CC2-4B11D49CC229}" type="sibTrans" cxnId="{1E36BC73-3FFB-49B2-8022-EFCEFB0EC922}">
      <dgm:prSet/>
      <dgm:spPr/>
      <dgm:t>
        <a:bodyPr/>
        <a:lstStyle/>
        <a:p>
          <a:endParaRPr lang="ru-RU"/>
        </a:p>
      </dgm:t>
    </dgm:pt>
    <dgm:pt modelId="{AE6BEB74-D2FC-490E-8EF8-67BE42AC5135}">
      <dgm:prSet phldrT="[Текст]"/>
      <dgm:spPr/>
      <dgm:t>
        <a:bodyPr/>
        <a:lstStyle/>
        <a:p>
          <a:endParaRPr lang="ru-RU" dirty="0" smtClean="0"/>
        </a:p>
        <a:p>
          <a:endParaRPr lang="ru-RU" dirty="0"/>
        </a:p>
      </dgm:t>
    </dgm:pt>
    <dgm:pt modelId="{BE7E1455-1BDB-4389-AD41-618945E5D96A}" type="parTrans" cxnId="{48EBE985-0CCE-4F4D-96EB-245B41A22CF9}">
      <dgm:prSet/>
      <dgm:spPr/>
      <dgm:t>
        <a:bodyPr/>
        <a:lstStyle/>
        <a:p>
          <a:endParaRPr lang="ru-RU"/>
        </a:p>
      </dgm:t>
    </dgm:pt>
    <dgm:pt modelId="{31DE8267-678D-4643-BF83-46DCD955029C}" type="sibTrans" cxnId="{48EBE985-0CCE-4F4D-96EB-245B41A22CF9}">
      <dgm:prSet/>
      <dgm:spPr/>
      <dgm:t>
        <a:bodyPr/>
        <a:lstStyle/>
        <a:p>
          <a:endParaRPr lang="ru-RU"/>
        </a:p>
      </dgm:t>
    </dgm:pt>
    <dgm:pt modelId="{440AB8A2-D0EA-4798-B820-B545116E4B0B}">
      <dgm:prSet/>
      <dgm:spPr/>
      <dgm:t>
        <a:bodyPr/>
        <a:lstStyle/>
        <a:p>
          <a:endParaRPr lang="ru-RU" dirty="0"/>
        </a:p>
      </dgm:t>
    </dgm:pt>
    <dgm:pt modelId="{98B2120E-697A-4E00-8285-8DB32061AA85}" type="parTrans" cxnId="{7C0BC430-1E38-4524-BF3C-D1FCED803367}">
      <dgm:prSet/>
      <dgm:spPr/>
      <dgm:t>
        <a:bodyPr/>
        <a:lstStyle/>
        <a:p>
          <a:endParaRPr lang="ru-RU"/>
        </a:p>
      </dgm:t>
    </dgm:pt>
    <dgm:pt modelId="{CE82E9E0-036A-4DAD-8006-C92EDE1111F3}" type="sibTrans" cxnId="{7C0BC430-1E38-4524-BF3C-D1FCED803367}">
      <dgm:prSet/>
      <dgm:spPr/>
      <dgm:t>
        <a:bodyPr/>
        <a:lstStyle/>
        <a:p>
          <a:endParaRPr lang="ru-RU"/>
        </a:p>
      </dgm:t>
    </dgm:pt>
    <dgm:pt modelId="{67EB4965-47A1-41DF-B0A8-782BF01BACE2}">
      <dgm:prSet/>
      <dgm:spPr/>
      <dgm:t>
        <a:bodyPr/>
        <a:lstStyle/>
        <a:p>
          <a:endParaRPr lang="ru-RU" dirty="0"/>
        </a:p>
      </dgm:t>
    </dgm:pt>
    <dgm:pt modelId="{496DBA4B-EA87-473D-90CC-89161B611D12}" type="parTrans" cxnId="{6F80F165-FF43-425D-9D08-224CAA60DBDB}">
      <dgm:prSet/>
      <dgm:spPr/>
      <dgm:t>
        <a:bodyPr/>
        <a:lstStyle/>
        <a:p>
          <a:endParaRPr lang="ru-RU"/>
        </a:p>
      </dgm:t>
    </dgm:pt>
    <dgm:pt modelId="{8A54F0CD-7E65-40A4-BC6E-1712014EEF83}" type="sibTrans" cxnId="{6F80F165-FF43-425D-9D08-224CAA60DBDB}">
      <dgm:prSet/>
      <dgm:spPr/>
      <dgm:t>
        <a:bodyPr/>
        <a:lstStyle/>
        <a:p>
          <a:endParaRPr lang="ru-RU"/>
        </a:p>
      </dgm:t>
    </dgm:pt>
    <dgm:pt modelId="{3C44BFEE-635E-4B8F-A552-AC48085E5497}" type="pres">
      <dgm:prSet presAssocID="{45A8384B-578A-40C7-B1E1-119769861B8A}" presName="Name0" presStyleCnt="0">
        <dgm:presLayoutVars>
          <dgm:dir/>
          <dgm:resizeHandles val="exact"/>
        </dgm:presLayoutVars>
      </dgm:prSet>
      <dgm:spPr/>
      <dgm:t>
        <a:bodyPr/>
        <a:lstStyle/>
        <a:p>
          <a:endParaRPr lang="ru-RU"/>
        </a:p>
      </dgm:t>
    </dgm:pt>
    <dgm:pt modelId="{819FAF60-C112-4907-AE83-7964C84FFF1F}" type="pres">
      <dgm:prSet presAssocID="{E25DB0E2-4E97-4DD9-97BB-C97D1A82873D}" presName="node" presStyleLbl="node1" presStyleIdx="0" presStyleCnt="5">
        <dgm:presLayoutVars>
          <dgm:bulletEnabled val="1"/>
        </dgm:presLayoutVars>
      </dgm:prSet>
      <dgm:spPr/>
      <dgm:t>
        <a:bodyPr/>
        <a:lstStyle/>
        <a:p>
          <a:endParaRPr lang="ru-RU"/>
        </a:p>
      </dgm:t>
    </dgm:pt>
    <dgm:pt modelId="{DE2F7AB4-D7BB-424F-9BB9-F4831F3F1F9B}" type="pres">
      <dgm:prSet presAssocID="{B5579DDF-BE5C-436D-98F3-131997E7F201}" presName="sibTrans" presStyleLbl="sibTrans2D1" presStyleIdx="0" presStyleCnt="4"/>
      <dgm:spPr/>
      <dgm:t>
        <a:bodyPr/>
        <a:lstStyle/>
        <a:p>
          <a:endParaRPr lang="ru-RU"/>
        </a:p>
      </dgm:t>
    </dgm:pt>
    <dgm:pt modelId="{BD4DCCE0-BCD7-4E95-893D-AD2B558F5D12}" type="pres">
      <dgm:prSet presAssocID="{B5579DDF-BE5C-436D-98F3-131997E7F201}" presName="connectorText" presStyleLbl="sibTrans2D1" presStyleIdx="0" presStyleCnt="4"/>
      <dgm:spPr/>
      <dgm:t>
        <a:bodyPr/>
        <a:lstStyle/>
        <a:p>
          <a:endParaRPr lang="ru-RU"/>
        </a:p>
      </dgm:t>
    </dgm:pt>
    <dgm:pt modelId="{E5EF47C0-6D82-4A33-9D2C-D2A423584B72}" type="pres">
      <dgm:prSet presAssocID="{67EB4965-47A1-41DF-B0A8-782BF01BACE2}" presName="node" presStyleLbl="node1" presStyleIdx="1" presStyleCnt="5">
        <dgm:presLayoutVars>
          <dgm:bulletEnabled val="1"/>
        </dgm:presLayoutVars>
      </dgm:prSet>
      <dgm:spPr/>
      <dgm:t>
        <a:bodyPr/>
        <a:lstStyle/>
        <a:p>
          <a:endParaRPr lang="ru-RU"/>
        </a:p>
      </dgm:t>
    </dgm:pt>
    <dgm:pt modelId="{B7B94336-350A-47E9-8728-B885B4585CD9}" type="pres">
      <dgm:prSet presAssocID="{8A54F0CD-7E65-40A4-BC6E-1712014EEF83}" presName="sibTrans" presStyleLbl="sibTrans2D1" presStyleIdx="1" presStyleCnt="4"/>
      <dgm:spPr/>
      <dgm:t>
        <a:bodyPr/>
        <a:lstStyle/>
        <a:p>
          <a:endParaRPr lang="ru-RU"/>
        </a:p>
      </dgm:t>
    </dgm:pt>
    <dgm:pt modelId="{B017E949-4531-4022-99D6-D60E91032926}" type="pres">
      <dgm:prSet presAssocID="{8A54F0CD-7E65-40A4-BC6E-1712014EEF83}" presName="connectorText" presStyleLbl="sibTrans2D1" presStyleIdx="1" presStyleCnt="4"/>
      <dgm:spPr/>
      <dgm:t>
        <a:bodyPr/>
        <a:lstStyle/>
        <a:p>
          <a:endParaRPr lang="ru-RU"/>
        </a:p>
      </dgm:t>
    </dgm:pt>
    <dgm:pt modelId="{0021BEF3-E164-4FAC-ACA9-A79721A04754}" type="pres">
      <dgm:prSet presAssocID="{B501D144-4A4C-47F0-805B-00BDC38E2F98}" presName="node" presStyleLbl="node1" presStyleIdx="2" presStyleCnt="5">
        <dgm:presLayoutVars>
          <dgm:bulletEnabled val="1"/>
        </dgm:presLayoutVars>
      </dgm:prSet>
      <dgm:spPr/>
      <dgm:t>
        <a:bodyPr/>
        <a:lstStyle/>
        <a:p>
          <a:endParaRPr lang="ru-RU"/>
        </a:p>
      </dgm:t>
    </dgm:pt>
    <dgm:pt modelId="{3C07B1BE-24F1-425E-84A3-1F6F82D5809D}" type="pres">
      <dgm:prSet presAssocID="{B062ABC5-564B-4758-9CC2-4B11D49CC229}" presName="sibTrans" presStyleLbl="sibTrans2D1" presStyleIdx="2" presStyleCnt="4"/>
      <dgm:spPr/>
      <dgm:t>
        <a:bodyPr/>
        <a:lstStyle/>
        <a:p>
          <a:endParaRPr lang="ru-RU"/>
        </a:p>
      </dgm:t>
    </dgm:pt>
    <dgm:pt modelId="{2E654F35-B6D2-4EB6-A14D-C35E407D2C51}" type="pres">
      <dgm:prSet presAssocID="{B062ABC5-564B-4758-9CC2-4B11D49CC229}" presName="connectorText" presStyleLbl="sibTrans2D1" presStyleIdx="2" presStyleCnt="4"/>
      <dgm:spPr/>
      <dgm:t>
        <a:bodyPr/>
        <a:lstStyle/>
        <a:p>
          <a:endParaRPr lang="ru-RU"/>
        </a:p>
      </dgm:t>
    </dgm:pt>
    <dgm:pt modelId="{0AFB7938-804C-422E-B545-3A1688C1ED04}" type="pres">
      <dgm:prSet presAssocID="{AE6BEB74-D2FC-490E-8EF8-67BE42AC5135}" presName="node" presStyleLbl="node1" presStyleIdx="3" presStyleCnt="5">
        <dgm:presLayoutVars>
          <dgm:bulletEnabled val="1"/>
        </dgm:presLayoutVars>
      </dgm:prSet>
      <dgm:spPr/>
      <dgm:t>
        <a:bodyPr/>
        <a:lstStyle/>
        <a:p>
          <a:endParaRPr lang="ru-RU"/>
        </a:p>
      </dgm:t>
    </dgm:pt>
    <dgm:pt modelId="{F372BB0F-63FF-4DDD-946E-607BC9E090EB}" type="pres">
      <dgm:prSet presAssocID="{31DE8267-678D-4643-BF83-46DCD955029C}" presName="sibTrans" presStyleLbl="sibTrans2D1" presStyleIdx="3" presStyleCnt="4"/>
      <dgm:spPr/>
      <dgm:t>
        <a:bodyPr/>
        <a:lstStyle/>
        <a:p>
          <a:endParaRPr lang="ru-RU"/>
        </a:p>
      </dgm:t>
    </dgm:pt>
    <dgm:pt modelId="{C0614AFF-401D-45F5-907A-CE763953C2BB}" type="pres">
      <dgm:prSet presAssocID="{31DE8267-678D-4643-BF83-46DCD955029C}" presName="connectorText" presStyleLbl="sibTrans2D1" presStyleIdx="3" presStyleCnt="4"/>
      <dgm:spPr/>
      <dgm:t>
        <a:bodyPr/>
        <a:lstStyle/>
        <a:p>
          <a:endParaRPr lang="ru-RU"/>
        </a:p>
      </dgm:t>
    </dgm:pt>
    <dgm:pt modelId="{F1A089F6-9A55-4A5A-8CAA-6EED6F39E381}" type="pres">
      <dgm:prSet presAssocID="{440AB8A2-D0EA-4798-B820-B545116E4B0B}" presName="node" presStyleLbl="node1" presStyleIdx="4" presStyleCnt="5">
        <dgm:presLayoutVars>
          <dgm:bulletEnabled val="1"/>
        </dgm:presLayoutVars>
      </dgm:prSet>
      <dgm:spPr/>
      <dgm:t>
        <a:bodyPr/>
        <a:lstStyle/>
        <a:p>
          <a:endParaRPr lang="ru-RU"/>
        </a:p>
      </dgm:t>
    </dgm:pt>
  </dgm:ptLst>
  <dgm:cxnLst>
    <dgm:cxn modelId="{6C1F6527-B914-456F-92AF-A8B91C98CA32}" type="presOf" srcId="{B062ABC5-564B-4758-9CC2-4B11D49CC229}" destId="{3C07B1BE-24F1-425E-84A3-1F6F82D5809D}" srcOrd="0" destOrd="0" presId="urn:microsoft.com/office/officeart/2005/8/layout/process1"/>
    <dgm:cxn modelId="{E489D97A-CC89-4A98-812E-913EEBAD78EF}" type="presOf" srcId="{B501D144-4A4C-47F0-805B-00BDC38E2F98}" destId="{0021BEF3-E164-4FAC-ACA9-A79721A04754}" srcOrd="0" destOrd="0" presId="urn:microsoft.com/office/officeart/2005/8/layout/process1"/>
    <dgm:cxn modelId="{3CF4E9E7-72B3-4003-8CF7-3C1F370B5BEE}" srcId="{45A8384B-578A-40C7-B1E1-119769861B8A}" destId="{E25DB0E2-4E97-4DD9-97BB-C97D1A82873D}" srcOrd="0" destOrd="0" parTransId="{F9063A2E-3967-4E3E-B741-56B24E3FE036}" sibTransId="{B5579DDF-BE5C-436D-98F3-131997E7F201}"/>
    <dgm:cxn modelId="{415CBEC1-1BE3-4F10-943E-2DE2710E76CD}" type="presOf" srcId="{8A54F0CD-7E65-40A4-BC6E-1712014EEF83}" destId="{B017E949-4531-4022-99D6-D60E91032926}" srcOrd="1" destOrd="0" presId="urn:microsoft.com/office/officeart/2005/8/layout/process1"/>
    <dgm:cxn modelId="{9D528020-F410-4EF7-A378-ADE52F408E39}" type="presOf" srcId="{67EB4965-47A1-41DF-B0A8-782BF01BACE2}" destId="{E5EF47C0-6D82-4A33-9D2C-D2A423584B72}" srcOrd="0" destOrd="0" presId="urn:microsoft.com/office/officeart/2005/8/layout/process1"/>
    <dgm:cxn modelId="{61EA660B-C265-448F-AFA1-00ABE0ADF2E6}" type="presOf" srcId="{45A8384B-578A-40C7-B1E1-119769861B8A}" destId="{3C44BFEE-635E-4B8F-A552-AC48085E5497}" srcOrd="0" destOrd="0" presId="urn:microsoft.com/office/officeart/2005/8/layout/process1"/>
    <dgm:cxn modelId="{351EA88B-403B-4925-B0B0-B4C6C0A8F730}" type="presOf" srcId="{31DE8267-678D-4643-BF83-46DCD955029C}" destId="{F372BB0F-63FF-4DDD-946E-607BC9E090EB}" srcOrd="0" destOrd="0" presId="urn:microsoft.com/office/officeart/2005/8/layout/process1"/>
    <dgm:cxn modelId="{3AB17153-C42C-4701-AA27-FC0E0324ADED}" type="presOf" srcId="{B5579DDF-BE5C-436D-98F3-131997E7F201}" destId="{BD4DCCE0-BCD7-4E95-893D-AD2B558F5D12}" srcOrd="1" destOrd="0" presId="urn:microsoft.com/office/officeart/2005/8/layout/process1"/>
    <dgm:cxn modelId="{CA984BE4-3DC1-4831-A2F6-E6325C3154B8}" type="presOf" srcId="{AE6BEB74-D2FC-490E-8EF8-67BE42AC5135}" destId="{0AFB7938-804C-422E-B545-3A1688C1ED04}" srcOrd="0" destOrd="0" presId="urn:microsoft.com/office/officeart/2005/8/layout/process1"/>
    <dgm:cxn modelId="{1E36BC73-3FFB-49B2-8022-EFCEFB0EC922}" srcId="{45A8384B-578A-40C7-B1E1-119769861B8A}" destId="{B501D144-4A4C-47F0-805B-00BDC38E2F98}" srcOrd="2" destOrd="0" parTransId="{6CC4168F-88E1-4853-B8C2-5B0F7606C407}" sibTransId="{B062ABC5-564B-4758-9CC2-4B11D49CC229}"/>
    <dgm:cxn modelId="{6F80F165-FF43-425D-9D08-224CAA60DBDB}" srcId="{45A8384B-578A-40C7-B1E1-119769861B8A}" destId="{67EB4965-47A1-41DF-B0A8-782BF01BACE2}" srcOrd="1" destOrd="0" parTransId="{496DBA4B-EA87-473D-90CC-89161B611D12}" sibTransId="{8A54F0CD-7E65-40A4-BC6E-1712014EEF83}"/>
    <dgm:cxn modelId="{7B8C9059-2C2C-4D06-9C28-224FE58CCBAA}" type="presOf" srcId="{440AB8A2-D0EA-4798-B820-B545116E4B0B}" destId="{F1A089F6-9A55-4A5A-8CAA-6EED6F39E381}" srcOrd="0" destOrd="0" presId="urn:microsoft.com/office/officeart/2005/8/layout/process1"/>
    <dgm:cxn modelId="{DB4A7C8A-45B5-4F41-90E1-7C73B0599837}" type="presOf" srcId="{B062ABC5-564B-4758-9CC2-4B11D49CC229}" destId="{2E654F35-B6D2-4EB6-A14D-C35E407D2C51}" srcOrd="1" destOrd="0" presId="urn:microsoft.com/office/officeart/2005/8/layout/process1"/>
    <dgm:cxn modelId="{48EBE985-0CCE-4F4D-96EB-245B41A22CF9}" srcId="{45A8384B-578A-40C7-B1E1-119769861B8A}" destId="{AE6BEB74-D2FC-490E-8EF8-67BE42AC5135}" srcOrd="3" destOrd="0" parTransId="{BE7E1455-1BDB-4389-AD41-618945E5D96A}" sibTransId="{31DE8267-678D-4643-BF83-46DCD955029C}"/>
    <dgm:cxn modelId="{CEFA1CB0-AEDF-488E-AD20-FAC37DE7485D}" type="presOf" srcId="{E25DB0E2-4E97-4DD9-97BB-C97D1A82873D}" destId="{819FAF60-C112-4907-AE83-7964C84FFF1F}" srcOrd="0" destOrd="0" presId="urn:microsoft.com/office/officeart/2005/8/layout/process1"/>
    <dgm:cxn modelId="{662B1B82-45D5-4519-B7FB-92C3529E9B79}" type="presOf" srcId="{8A54F0CD-7E65-40A4-BC6E-1712014EEF83}" destId="{B7B94336-350A-47E9-8728-B885B4585CD9}" srcOrd="0" destOrd="0" presId="urn:microsoft.com/office/officeart/2005/8/layout/process1"/>
    <dgm:cxn modelId="{44910D1F-0C18-4A63-811C-4D7944DE66D2}" type="presOf" srcId="{B5579DDF-BE5C-436D-98F3-131997E7F201}" destId="{DE2F7AB4-D7BB-424F-9BB9-F4831F3F1F9B}" srcOrd="0" destOrd="0" presId="urn:microsoft.com/office/officeart/2005/8/layout/process1"/>
    <dgm:cxn modelId="{1D5D97CB-0840-4EAE-BE95-0D5ED1055451}" type="presOf" srcId="{31DE8267-678D-4643-BF83-46DCD955029C}" destId="{C0614AFF-401D-45F5-907A-CE763953C2BB}" srcOrd="1" destOrd="0" presId="urn:microsoft.com/office/officeart/2005/8/layout/process1"/>
    <dgm:cxn modelId="{7C0BC430-1E38-4524-BF3C-D1FCED803367}" srcId="{45A8384B-578A-40C7-B1E1-119769861B8A}" destId="{440AB8A2-D0EA-4798-B820-B545116E4B0B}" srcOrd="4" destOrd="0" parTransId="{98B2120E-697A-4E00-8285-8DB32061AA85}" sibTransId="{CE82E9E0-036A-4DAD-8006-C92EDE1111F3}"/>
    <dgm:cxn modelId="{BC975882-2CAB-41C2-B05F-50099F23CED7}" type="presParOf" srcId="{3C44BFEE-635E-4B8F-A552-AC48085E5497}" destId="{819FAF60-C112-4907-AE83-7964C84FFF1F}" srcOrd="0" destOrd="0" presId="urn:microsoft.com/office/officeart/2005/8/layout/process1"/>
    <dgm:cxn modelId="{3F25016A-109F-44EF-8967-DAD97F0DECB2}" type="presParOf" srcId="{3C44BFEE-635E-4B8F-A552-AC48085E5497}" destId="{DE2F7AB4-D7BB-424F-9BB9-F4831F3F1F9B}" srcOrd="1" destOrd="0" presId="urn:microsoft.com/office/officeart/2005/8/layout/process1"/>
    <dgm:cxn modelId="{BC442953-F5FB-4E21-89C4-8491585A78FC}" type="presParOf" srcId="{DE2F7AB4-D7BB-424F-9BB9-F4831F3F1F9B}" destId="{BD4DCCE0-BCD7-4E95-893D-AD2B558F5D12}" srcOrd="0" destOrd="0" presId="urn:microsoft.com/office/officeart/2005/8/layout/process1"/>
    <dgm:cxn modelId="{D9BA3D97-8F55-462D-8456-ECC1BA6E0C4A}" type="presParOf" srcId="{3C44BFEE-635E-4B8F-A552-AC48085E5497}" destId="{E5EF47C0-6D82-4A33-9D2C-D2A423584B72}" srcOrd="2" destOrd="0" presId="urn:microsoft.com/office/officeart/2005/8/layout/process1"/>
    <dgm:cxn modelId="{2E6A4098-8741-4BAC-A673-291C1A790880}" type="presParOf" srcId="{3C44BFEE-635E-4B8F-A552-AC48085E5497}" destId="{B7B94336-350A-47E9-8728-B885B4585CD9}" srcOrd="3" destOrd="0" presId="urn:microsoft.com/office/officeart/2005/8/layout/process1"/>
    <dgm:cxn modelId="{DBECEA5D-F783-4FB8-93B6-10525AB7E228}" type="presParOf" srcId="{B7B94336-350A-47E9-8728-B885B4585CD9}" destId="{B017E949-4531-4022-99D6-D60E91032926}" srcOrd="0" destOrd="0" presId="urn:microsoft.com/office/officeart/2005/8/layout/process1"/>
    <dgm:cxn modelId="{090E6015-D5E2-4F1C-ACA1-2B5CD5A4751C}" type="presParOf" srcId="{3C44BFEE-635E-4B8F-A552-AC48085E5497}" destId="{0021BEF3-E164-4FAC-ACA9-A79721A04754}" srcOrd="4" destOrd="0" presId="urn:microsoft.com/office/officeart/2005/8/layout/process1"/>
    <dgm:cxn modelId="{FBE1C3EF-66C9-4DB2-8EC4-1E566BEF3AA5}" type="presParOf" srcId="{3C44BFEE-635E-4B8F-A552-AC48085E5497}" destId="{3C07B1BE-24F1-425E-84A3-1F6F82D5809D}" srcOrd="5" destOrd="0" presId="urn:microsoft.com/office/officeart/2005/8/layout/process1"/>
    <dgm:cxn modelId="{3899C61B-6B9E-421B-872D-F27766F57E82}" type="presParOf" srcId="{3C07B1BE-24F1-425E-84A3-1F6F82D5809D}" destId="{2E654F35-B6D2-4EB6-A14D-C35E407D2C51}" srcOrd="0" destOrd="0" presId="urn:microsoft.com/office/officeart/2005/8/layout/process1"/>
    <dgm:cxn modelId="{5CAAC591-34CB-4A55-BD5E-BBBE93FDB8FC}" type="presParOf" srcId="{3C44BFEE-635E-4B8F-A552-AC48085E5497}" destId="{0AFB7938-804C-422E-B545-3A1688C1ED04}" srcOrd="6" destOrd="0" presId="urn:microsoft.com/office/officeart/2005/8/layout/process1"/>
    <dgm:cxn modelId="{F6B1F2BC-27E2-4D5C-B85B-9E9470AD7D27}" type="presParOf" srcId="{3C44BFEE-635E-4B8F-A552-AC48085E5497}" destId="{F372BB0F-63FF-4DDD-946E-607BC9E090EB}" srcOrd="7" destOrd="0" presId="urn:microsoft.com/office/officeart/2005/8/layout/process1"/>
    <dgm:cxn modelId="{55DDB80B-EBD8-4953-8F00-DFAD9DC77911}" type="presParOf" srcId="{F372BB0F-63FF-4DDD-946E-607BC9E090EB}" destId="{C0614AFF-401D-45F5-907A-CE763953C2BB}" srcOrd="0" destOrd="0" presId="urn:microsoft.com/office/officeart/2005/8/layout/process1"/>
    <dgm:cxn modelId="{DEA4F3E9-BD2A-4DB9-948B-D5BF0F7C4339}" type="presParOf" srcId="{3C44BFEE-635E-4B8F-A552-AC48085E5497}" destId="{F1A089F6-9A55-4A5A-8CAA-6EED6F39E38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A8384B-578A-40C7-B1E1-119769861B8A}" type="doc">
      <dgm:prSet loTypeId="urn:microsoft.com/office/officeart/2005/8/layout/process1" loCatId="process" qsTypeId="urn:microsoft.com/office/officeart/2005/8/quickstyle/simple1" qsCatId="simple" csTypeId="urn:microsoft.com/office/officeart/2005/8/colors/accent1_1" csCatId="accent1" phldr="1"/>
      <dgm:spPr/>
    </dgm:pt>
    <dgm:pt modelId="{E25DB0E2-4E97-4DD9-97BB-C97D1A82873D}">
      <dgm:prSet phldrT="[Текст]"/>
      <dgm:spPr/>
      <dgm:t>
        <a:bodyPr/>
        <a:lstStyle/>
        <a:p>
          <a:endParaRPr lang="ru-RU" dirty="0" smtClean="0"/>
        </a:p>
        <a:p>
          <a:endParaRPr lang="ru-RU" dirty="0"/>
        </a:p>
      </dgm:t>
    </dgm:pt>
    <dgm:pt modelId="{F9063A2E-3967-4E3E-B741-56B24E3FE036}" type="parTrans" cxnId="{3CF4E9E7-72B3-4003-8CF7-3C1F370B5BEE}">
      <dgm:prSet/>
      <dgm:spPr/>
      <dgm:t>
        <a:bodyPr/>
        <a:lstStyle/>
        <a:p>
          <a:endParaRPr lang="ru-RU"/>
        </a:p>
      </dgm:t>
    </dgm:pt>
    <dgm:pt modelId="{B5579DDF-BE5C-436D-98F3-131997E7F201}" type="sibTrans" cxnId="{3CF4E9E7-72B3-4003-8CF7-3C1F370B5BEE}">
      <dgm:prSet/>
      <dgm:spPr/>
      <dgm:t>
        <a:bodyPr/>
        <a:lstStyle/>
        <a:p>
          <a:endParaRPr lang="ru-RU"/>
        </a:p>
      </dgm:t>
    </dgm:pt>
    <dgm:pt modelId="{B501D144-4A4C-47F0-805B-00BDC38E2F98}">
      <dgm:prSet phldrT="[Текст]"/>
      <dgm:spPr/>
      <dgm:t>
        <a:bodyPr/>
        <a:lstStyle/>
        <a:p>
          <a:endParaRPr lang="ru-RU" dirty="0" smtClean="0"/>
        </a:p>
        <a:p>
          <a:endParaRPr lang="ru-RU" dirty="0"/>
        </a:p>
      </dgm:t>
    </dgm:pt>
    <dgm:pt modelId="{6CC4168F-88E1-4853-B8C2-5B0F7606C407}" type="parTrans" cxnId="{1E36BC73-3FFB-49B2-8022-EFCEFB0EC922}">
      <dgm:prSet/>
      <dgm:spPr/>
      <dgm:t>
        <a:bodyPr/>
        <a:lstStyle/>
        <a:p>
          <a:endParaRPr lang="ru-RU"/>
        </a:p>
      </dgm:t>
    </dgm:pt>
    <dgm:pt modelId="{B062ABC5-564B-4758-9CC2-4B11D49CC229}" type="sibTrans" cxnId="{1E36BC73-3FFB-49B2-8022-EFCEFB0EC922}">
      <dgm:prSet/>
      <dgm:spPr/>
      <dgm:t>
        <a:bodyPr/>
        <a:lstStyle/>
        <a:p>
          <a:endParaRPr lang="ru-RU"/>
        </a:p>
      </dgm:t>
    </dgm:pt>
    <dgm:pt modelId="{AE6BEB74-D2FC-490E-8EF8-67BE42AC5135}">
      <dgm:prSet phldrT="[Текст]"/>
      <dgm:spPr/>
      <dgm:t>
        <a:bodyPr/>
        <a:lstStyle/>
        <a:p>
          <a:endParaRPr lang="ru-RU" dirty="0" smtClean="0"/>
        </a:p>
        <a:p>
          <a:endParaRPr lang="ru-RU" dirty="0"/>
        </a:p>
      </dgm:t>
    </dgm:pt>
    <dgm:pt modelId="{BE7E1455-1BDB-4389-AD41-618945E5D96A}" type="parTrans" cxnId="{48EBE985-0CCE-4F4D-96EB-245B41A22CF9}">
      <dgm:prSet/>
      <dgm:spPr/>
      <dgm:t>
        <a:bodyPr/>
        <a:lstStyle/>
        <a:p>
          <a:endParaRPr lang="ru-RU"/>
        </a:p>
      </dgm:t>
    </dgm:pt>
    <dgm:pt modelId="{31DE8267-678D-4643-BF83-46DCD955029C}" type="sibTrans" cxnId="{48EBE985-0CCE-4F4D-96EB-245B41A22CF9}">
      <dgm:prSet/>
      <dgm:spPr/>
      <dgm:t>
        <a:bodyPr/>
        <a:lstStyle/>
        <a:p>
          <a:endParaRPr lang="ru-RU"/>
        </a:p>
      </dgm:t>
    </dgm:pt>
    <dgm:pt modelId="{67EB4965-47A1-41DF-B0A8-782BF01BACE2}">
      <dgm:prSet/>
      <dgm:spPr/>
      <dgm:t>
        <a:bodyPr/>
        <a:lstStyle/>
        <a:p>
          <a:endParaRPr lang="ru-RU" dirty="0"/>
        </a:p>
      </dgm:t>
    </dgm:pt>
    <dgm:pt modelId="{496DBA4B-EA87-473D-90CC-89161B611D12}" type="parTrans" cxnId="{6F80F165-FF43-425D-9D08-224CAA60DBDB}">
      <dgm:prSet/>
      <dgm:spPr/>
      <dgm:t>
        <a:bodyPr/>
        <a:lstStyle/>
        <a:p>
          <a:endParaRPr lang="ru-RU"/>
        </a:p>
      </dgm:t>
    </dgm:pt>
    <dgm:pt modelId="{8A54F0CD-7E65-40A4-BC6E-1712014EEF83}" type="sibTrans" cxnId="{6F80F165-FF43-425D-9D08-224CAA60DBDB}">
      <dgm:prSet/>
      <dgm:spPr/>
      <dgm:t>
        <a:bodyPr/>
        <a:lstStyle/>
        <a:p>
          <a:endParaRPr lang="ru-RU"/>
        </a:p>
      </dgm:t>
    </dgm:pt>
    <dgm:pt modelId="{3C44BFEE-635E-4B8F-A552-AC48085E5497}" type="pres">
      <dgm:prSet presAssocID="{45A8384B-578A-40C7-B1E1-119769861B8A}" presName="Name0" presStyleCnt="0">
        <dgm:presLayoutVars>
          <dgm:dir/>
          <dgm:resizeHandles val="exact"/>
        </dgm:presLayoutVars>
      </dgm:prSet>
      <dgm:spPr/>
    </dgm:pt>
    <dgm:pt modelId="{819FAF60-C112-4907-AE83-7964C84FFF1F}" type="pres">
      <dgm:prSet presAssocID="{E25DB0E2-4E97-4DD9-97BB-C97D1A82873D}" presName="node" presStyleLbl="node1" presStyleIdx="0" presStyleCnt="4">
        <dgm:presLayoutVars>
          <dgm:bulletEnabled val="1"/>
        </dgm:presLayoutVars>
      </dgm:prSet>
      <dgm:spPr/>
      <dgm:t>
        <a:bodyPr/>
        <a:lstStyle/>
        <a:p>
          <a:endParaRPr lang="ru-RU"/>
        </a:p>
      </dgm:t>
    </dgm:pt>
    <dgm:pt modelId="{DE2F7AB4-D7BB-424F-9BB9-F4831F3F1F9B}" type="pres">
      <dgm:prSet presAssocID="{B5579DDF-BE5C-436D-98F3-131997E7F201}" presName="sibTrans" presStyleLbl="sibTrans2D1" presStyleIdx="0" presStyleCnt="3"/>
      <dgm:spPr/>
      <dgm:t>
        <a:bodyPr/>
        <a:lstStyle/>
        <a:p>
          <a:endParaRPr lang="ru-RU"/>
        </a:p>
      </dgm:t>
    </dgm:pt>
    <dgm:pt modelId="{BD4DCCE0-BCD7-4E95-893D-AD2B558F5D12}" type="pres">
      <dgm:prSet presAssocID="{B5579DDF-BE5C-436D-98F3-131997E7F201}" presName="connectorText" presStyleLbl="sibTrans2D1" presStyleIdx="0" presStyleCnt="3"/>
      <dgm:spPr/>
      <dgm:t>
        <a:bodyPr/>
        <a:lstStyle/>
        <a:p>
          <a:endParaRPr lang="ru-RU"/>
        </a:p>
      </dgm:t>
    </dgm:pt>
    <dgm:pt modelId="{E5EF47C0-6D82-4A33-9D2C-D2A423584B72}" type="pres">
      <dgm:prSet presAssocID="{67EB4965-47A1-41DF-B0A8-782BF01BACE2}" presName="node" presStyleLbl="node1" presStyleIdx="1" presStyleCnt="4">
        <dgm:presLayoutVars>
          <dgm:bulletEnabled val="1"/>
        </dgm:presLayoutVars>
      </dgm:prSet>
      <dgm:spPr/>
      <dgm:t>
        <a:bodyPr/>
        <a:lstStyle/>
        <a:p>
          <a:endParaRPr lang="ru-RU"/>
        </a:p>
      </dgm:t>
    </dgm:pt>
    <dgm:pt modelId="{B7B94336-350A-47E9-8728-B885B4585CD9}" type="pres">
      <dgm:prSet presAssocID="{8A54F0CD-7E65-40A4-BC6E-1712014EEF83}" presName="sibTrans" presStyleLbl="sibTrans2D1" presStyleIdx="1" presStyleCnt="3"/>
      <dgm:spPr/>
      <dgm:t>
        <a:bodyPr/>
        <a:lstStyle/>
        <a:p>
          <a:endParaRPr lang="ru-RU"/>
        </a:p>
      </dgm:t>
    </dgm:pt>
    <dgm:pt modelId="{B017E949-4531-4022-99D6-D60E91032926}" type="pres">
      <dgm:prSet presAssocID="{8A54F0CD-7E65-40A4-BC6E-1712014EEF83}" presName="connectorText" presStyleLbl="sibTrans2D1" presStyleIdx="1" presStyleCnt="3"/>
      <dgm:spPr/>
      <dgm:t>
        <a:bodyPr/>
        <a:lstStyle/>
        <a:p>
          <a:endParaRPr lang="ru-RU"/>
        </a:p>
      </dgm:t>
    </dgm:pt>
    <dgm:pt modelId="{0021BEF3-E164-4FAC-ACA9-A79721A04754}" type="pres">
      <dgm:prSet presAssocID="{B501D144-4A4C-47F0-805B-00BDC38E2F98}" presName="node" presStyleLbl="node1" presStyleIdx="2" presStyleCnt="4">
        <dgm:presLayoutVars>
          <dgm:bulletEnabled val="1"/>
        </dgm:presLayoutVars>
      </dgm:prSet>
      <dgm:spPr/>
      <dgm:t>
        <a:bodyPr/>
        <a:lstStyle/>
        <a:p>
          <a:endParaRPr lang="ru-RU"/>
        </a:p>
      </dgm:t>
    </dgm:pt>
    <dgm:pt modelId="{3C07B1BE-24F1-425E-84A3-1F6F82D5809D}" type="pres">
      <dgm:prSet presAssocID="{B062ABC5-564B-4758-9CC2-4B11D49CC229}" presName="sibTrans" presStyleLbl="sibTrans2D1" presStyleIdx="2" presStyleCnt="3"/>
      <dgm:spPr/>
      <dgm:t>
        <a:bodyPr/>
        <a:lstStyle/>
        <a:p>
          <a:endParaRPr lang="ru-RU"/>
        </a:p>
      </dgm:t>
    </dgm:pt>
    <dgm:pt modelId="{2E654F35-B6D2-4EB6-A14D-C35E407D2C51}" type="pres">
      <dgm:prSet presAssocID="{B062ABC5-564B-4758-9CC2-4B11D49CC229}" presName="connectorText" presStyleLbl="sibTrans2D1" presStyleIdx="2" presStyleCnt="3"/>
      <dgm:spPr/>
      <dgm:t>
        <a:bodyPr/>
        <a:lstStyle/>
        <a:p>
          <a:endParaRPr lang="ru-RU"/>
        </a:p>
      </dgm:t>
    </dgm:pt>
    <dgm:pt modelId="{0AFB7938-804C-422E-B545-3A1688C1ED04}" type="pres">
      <dgm:prSet presAssocID="{AE6BEB74-D2FC-490E-8EF8-67BE42AC5135}" presName="node" presStyleLbl="node1" presStyleIdx="3" presStyleCnt="4">
        <dgm:presLayoutVars>
          <dgm:bulletEnabled val="1"/>
        </dgm:presLayoutVars>
      </dgm:prSet>
      <dgm:spPr/>
      <dgm:t>
        <a:bodyPr/>
        <a:lstStyle/>
        <a:p>
          <a:endParaRPr lang="ru-RU"/>
        </a:p>
      </dgm:t>
    </dgm:pt>
  </dgm:ptLst>
  <dgm:cxnLst>
    <dgm:cxn modelId="{3CF4E9E7-72B3-4003-8CF7-3C1F370B5BEE}" srcId="{45A8384B-578A-40C7-B1E1-119769861B8A}" destId="{E25DB0E2-4E97-4DD9-97BB-C97D1A82873D}" srcOrd="0" destOrd="0" parTransId="{F9063A2E-3967-4E3E-B741-56B24E3FE036}" sibTransId="{B5579DDF-BE5C-436D-98F3-131997E7F201}"/>
    <dgm:cxn modelId="{ACE8E285-4C9F-414A-9C00-FE5677FAD1D0}" type="presOf" srcId="{B5579DDF-BE5C-436D-98F3-131997E7F201}" destId="{BD4DCCE0-BCD7-4E95-893D-AD2B558F5D12}" srcOrd="1" destOrd="0" presId="urn:microsoft.com/office/officeart/2005/8/layout/process1"/>
    <dgm:cxn modelId="{92BDC884-AB55-45EA-8032-FDABED4CB173}" type="presOf" srcId="{45A8384B-578A-40C7-B1E1-119769861B8A}" destId="{3C44BFEE-635E-4B8F-A552-AC48085E5497}" srcOrd="0" destOrd="0" presId="urn:microsoft.com/office/officeart/2005/8/layout/process1"/>
    <dgm:cxn modelId="{3297029B-207B-44AA-B05C-EF5386E98163}" type="presOf" srcId="{B5579DDF-BE5C-436D-98F3-131997E7F201}" destId="{DE2F7AB4-D7BB-424F-9BB9-F4831F3F1F9B}" srcOrd="0" destOrd="0" presId="urn:microsoft.com/office/officeart/2005/8/layout/process1"/>
    <dgm:cxn modelId="{C14FC0CE-2139-4ED0-8F2C-C1934A8779D9}" type="presOf" srcId="{B062ABC5-564B-4758-9CC2-4B11D49CC229}" destId="{2E654F35-B6D2-4EB6-A14D-C35E407D2C51}" srcOrd="1" destOrd="0" presId="urn:microsoft.com/office/officeart/2005/8/layout/process1"/>
    <dgm:cxn modelId="{87F2FE75-67D2-44ED-8FB2-07602C8EBF8A}" type="presOf" srcId="{B501D144-4A4C-47F0-805B-00BDC38E2F98}" destId="{0021BEF3-E164-4FAC-ACA9-A79721A04754}" srcOrd="0" destOrd="0" presId="urn:microsoft.com/office/officeart/2005/8/layout/process1"/>
    <dgm:cxn modelId="{492E4C5F-8AAC-4221-A35E-F20FA2BD4F9C}" type="presOf" srcId="{B062ABC5-564B-4758-9CC2-4B11D49CC229}" destId="{3C07B1BE-24F1-425E-84A3-1F6F82D5809D}" srcOrd="0" destOrd="0" presId="urn:microsoft.com/office/officeart/2005/8/layout/process1"/>
    <dgm:cxn modelId="{1E36BC73-3FFB-49B2-8022-EFCEFB0EC922}" srcId="{45A8384B-578A-40C7-B1E1-119769861B8A}" destId="{B501D144-4A4C-47F0-805B-00BDC38E2F98}" srcOrd="2" destOrd="0" parTransId="{6CC4168F-88E1-4853-B8C2-5B0F7606C407}" sibTransId="{B062ABC5-564B-4758-9CC2-4B11D49CC229}"/>
    <dgm:cxn modelId="{6F80F165-FF43-425D-9D08-224CAA60DBDB}" srcId="{45A8384B-578A-40C7-B1E1-119769861B8A}" destId="{67EB4965-47A1-41DF-B0A8-782BF01BACE2}" srcOrd="1" destOrd="0" parTransId="{496DBA4B-EA87-473D-90CC-89161B611D12}" sibTransId="{8A54F0CD-7E65-40A4-BC6E-1712014EEF83}"/>
    <dgm:cxn modelId="{164B04CE-731F-4AC5-839D-E1EB5B750239}" type="presOf" srcId="{AE6BEB74-D2FC-490E-8EF8-67BE42AC5135}" destId="{0AFB7938-804C-422E-B545-3A1688C1ED04}" srcOrd="0" destOrd="0" presId="urn:microsoft.com/office/officeart/2005/8/layout/process1"/>
    <dgm:cxn modelId="{8DE6D58E-8E98-411B-BDD8-E2D87CA8775A}" type="presOf" srcId="{E25DB0E2-4E97-4DD9-97BB-C97D1A82873D}" destId="{819FAF60-C112-4907-AE83-7964C84FFF1F}" srcOrd="0" destOrd="0" presId="urn:microsoft.com/office/officeart/2005/8/layout/process1"/>
    <dgm:cxn modelId="{2E189F8D-188B-432C-8AC1-A0A178E2C9F5}" type="presOf" srcId="{8A54F0CD-7E65-40A4-BC6E-1712014EEF83}" destId="{B7B94336-350A-47E9-8728-B885B4585CD9}" srcOrd="0" destOrd="0" presId="urn:microsoft.com/office/officeart/2005/8/layout/process1"/>
    <dgm:cxn modelId="{9A329698-EAF2-424C-A49C-EC6774B5EFA5}" type="presOf" srcId="{8A54F0CD-7E65-40A4-BC6E-1712014EEF83}" destId="{B017E949-4531-4022-99D6-D60E91032926}" srcOrd="1" destOrd="0" presId="urn:microsoft.com/office/officeart/2005/8/layout/process1"/>
    <dgm:cxn modelId="{48EBE985-0CCE-4F4D-96EB-245B41A22CF9}" srcId="{45A8384B-578A-40C7-B1E1-119769861B8A}" destId="{AE6BEB74-D2FC-490E-8EF8-67BE42AC5135}" srcOrd="3" destOrd="0" parTransId="{BE7E1455-1BDB-4389-AD41-618945E5D96A}" sibTransId="{31DE8267-678D-4643-BF83-46DCD955029C}"/>
    <dgm:cxn modelId="{EAD3DE33-FA67-4E24-9629-6C83BD6918FC}" type="presOf" srcId="{67EB4965-47A1-41DF-B0A8-782BF01BACE2}" destId="{E5EF47C0-6D82-4A33-9D2C-D2A423584B72}" srcOrd="0" destOrd="0" presId="urn:microsoft.com/office/officeart/2005/8/layout/process1"/>
    <dgm:cxn modelId="{B8D2882E-7A3E-4271-971F-CCAA65846840}" type="presParOf" srcId="{3C44BFEE-635E-4B8F-A552-AC48085E5497}" destId="{819FAF60-C112-4907-AE83-7964C84FFF1F}" srcOrd="0" destOrd="0" presId="urn:microsoft.com/office/officeart/2005/8/layout/process1"/>
    <dgm:cxn modelId="{8C2ECB14-C4A9-4B1F-A67F-4C756D067C44}" type="presParOf" srcId="{3C44BFEE-635E-4B8F-A552-AC48085E5497}" destId="{DE2F7AB4-D7BB-424F-9BB9-F4831F3F1F9B}" srcOrd="1" destOrd="0" presId="urn:microsoft.com/office/officeart/2005/8/layout/process1"/>
    <dgm:cxn modelId="{CA6C028B-675B-485F-ADEE-38829E174C45}" type="presParOf" srcId="{DE2F7AB4-D7BB-424F-9BB9-F4831F3F1F9B}" destId="{BD4DCCE0-BCD7-4E95-893D-AD2B558F5D12}" srcOrd="0" destOrd="0" presId="urn:microsoft.com/office/officeart/2005/8/layout/process1"/>
    <dgm:cxn modelId="{144BA95A-E227-45E3-B756-F379DAB28502}" type="presParOf" srcId="{3C44BFEE-635E-4B8F-A552-AC48085E5497}" destId="{E5EF47C0-6D82-4A33-9D2C-D2A423584B72}" srcOrd="2" destOrd="0" presId="urn:microsoft.com/office/officeart/2005/8/layout/process1"/>
    <dgm:cxn modelId="{706B3F38-FC80-4252-9614-ABBC84B5B635}" type="presParOf" srcId="{3C44BFEE-635E-4B8F-A552-AC48085E5497}" destId="{B7B94336-350A-47E9-8728-B885B4585CD9}" srcOrd="3" destOrd="0" presId="urn:microsoft.com/office/officeart/2005/8/layout/process1"/>
    <dgm:cxn modelId="{D175FB1B-0C0F-4D51-B8C3-1F8CF7AD6761}" type="presParOf" srcId="{B7B94336-350A-47E9-8728-B885B4585CD9}" destId="{B017E949-4531-4022-99D6-D60E91032926}" srcOrd="0" destOrd="0" presId="urn:microsoft.com/office/officeart/2005/8/layout/process1"/>
    <dgm:cxn modelId="{6F9B8507-E57C-41FC-AB36-3C72E9A0FF0C}" type="presParOf" srcId="{3C44BFEE-635E-4B8F-A552-AC48085E5497}" destId="{0021BEF3-E164-4FAC-ACA9-A79721A04754}" srcOrd="4" destOrd="0" presId="urn:microsoft.com/office/officeart/2005/8/layout/process1"/>
    <dgm:cxn modelId="{B0E6EFFA-FBF5-4A40-8393-150907AF3293}" type="presParOf" srcId="{3C44BFEE-635E-4B8F-A552-AC48085E5497}" destId="{3C07B1BE-24F1-425E-84A3-1F6F82D5809D}" srcOrd="5" destOrd="0" presId="urn:microsoft.com/office/officeart/2005/8/layout/process1"/>
    <dgm:cxn modelId="{C729B394-D06D-47EC-ABD8-B45EC5E1A8EE}" type="presParOf" srcId="{3C07B1BE-24F1-425E-84A3-1F6F82D5809D}" destId="{2E654F35-B6D2-4EB6-A14D-C35E407D2C51}" srcOrd="0" destOrd="0" presId="urn:microsoft.com/office/officeart/2005/8/layout/process1"/>
    <dgm:cxn modelId="{037647CC-2B98-486A-8D81-CEB4A3151683}" type="presParOf" srcId="{3C44BFEE-635E-4B8F-A552-AC48085E5497}" destId="{0AFB7938-804C-422E-B545-3A1688C1ED04}" srcOrd="6"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FAF60-C112-4907-AE83-7964C84FFF1F}">
      <dsp:nvSpPr>
        <dsp:cNvPr id="0" name=""/>
        <dsp:cNvSpPr/>
      </dsp:nvSpPr>
      <dsp:spPr>
        <a:xfrm>
          <a:off x="4097" y="980013"/>
          <a:ext cx="1270136" cy="79780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ru-RU" sz="1800" kern="1200" dirty="0" smtClean="0"/>
        </a:p>
        <a:p>
          <a:pPr lvl="0" algn="ctr" defTabSz="800100">
            <a:lnSpc>
              <a:spcPct val="90000"/>
            </a:lnSpc>
            <a:spcBef>
              <a:spcPct val="0"/>
            </a:spcBef>
            <a:spcAft>
              <a:spcPct val="35000"/>
            </a:spcAft>
          </a:pPr>
          <a:endParaRPr lang="ru-RU" sz="1800" kern="1200" dirty="0"/>
        </a:p>
      </dsp:txBody>
      <dsp:txXfrm>
        <a:off x="27464" y="1003380"/>
        <a:ext cx="1223402" cy="751070"/>
      </dsp:txXfrm>
    </dsp:sp>
    <dsp:sp modelId="{DE2F7AB4-D7BB-424F-9BB9-F4831F3F1F9B}">
      <dsp:nvSpPr>
        <dsp:cNvPr id="0" name=""/>
        <dsp:cNvSpPr/>
      </dsp:nvSpPr>
      <dsp:spPr>
        <a:xfrm>
          <a:off x="1401247" y="1221418"/>
          <a:ext cx="269269" cy="314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1401247" y="1284417"/>
        <a:ext cx="188488" cy="188995"/>
      </dsp:txXfrm>
    </dsp:sp>
    <dsp:sp modelId="{E5EF47C0-6D82-4A33-9D2C-D2A423584B72}">
      <dsp:nvSpPr>
        <dsp:cNvPr id="0" name=""/>
        <dsp:cNvSpPr/>
      </dsp:nvSpPr>
      <dsp:spPr>
        <a:xfrm>
          <a:off x="1782288" y="980013"/>
          <a:ext cx="1270136" cy="79780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ru-RU" sz="1800" kern="1200" dirty="0"/>
        </a:p>
      </dsp:txBody>
      <dsp:txXfrm>
        <a:off x="1805655" y="1003380"/>
        <a:ext cx="1223402" cy="751070"/>
      </dsp:txXfrm>
    </dsp:sp>
    <dsp:sp modelId="{B7B94336-350A-47E9-8728-B885B4585CD9}">
      <dsp:nvSpPr>
        <dsp:cNvPr id="0" name=""/>
        <dsp:cNvSpPr/>
      </dsp:nvSpPr>
      <dsp:spPr>
        <a:xfrm>
          <a:off x="3179439" y="1221418"/>
          <a:ext cx="269269" cy="314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3179439" y="1284417"/>
        <a:ext cx="188488" cy="188995"/>
      </dsp:txXfrm>
    </dsp:sp>
    <dsp:sp modelId="{0021BEF3-E164-4FAC-ACA9-A79721A04754}">
      <dsp:nvSpPr>
        <dsp:cNvPr id="0" name=""/>
        <dsp:cNvSpPr/>
      </dsp:nvSpPr>
      <dsp:spPr>
        <a:xfrm>
          <a:off x="3560480" y="980013"/>
          <a:ext cx="1270136" cy="79780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ru-RU" sz="1800" kern="1200" dirty="0" smtClean="0"/>
        </a:p>
        <a:p>
          <a:pPr lvl="0" algn="ctr" defTabSz="800100">
            <a:lnSpc>
              <a:spcPct val="90000"/>
            </a:lnSpc>
            <a:spcBef>
              <a:spcPct val="0"/>
            </a:spcBef>
            <a:spcAft>
              <a:spcPct val="35000"/>
            </a:spcAft>
          </a:pPr>
          <a:endParaRPr lang="ru-RU" sz="1800" kern="1200" dirty="0"/>
        </a:p>
      </dsp:txBody>
      <dsp:txXfrm>
        <a:off x="3583847" y="1003380"/>
        <a:ext cx="1223402" cy="751070"/>
      </dsp:txXfrm>
    </dsp:sp>
    <dsp:sp modelId="{3C07B1BE-24F1-425E-84A3-1F6F82D5809D}">
      <dsp:nvSpPr>
        <dsp:cNvPr id="0" name=""/>
        <dsp:cNvSpPr/>
      </dsp:nvSpPr>
      <dsp:spPr>
        <a:xfrm>
          <a:off x="4957631" y="1221418"/>
          <a:ext cx="269269" cy="314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4957631" y="1284417"/>
        <a:ext cx="188488" cy="188995"/>
      </dsp:txXfrm>
    </dsp:sp>
    <dsp:sp modelId="{0AFB7938-804C-422E-B545-3A1688C1ED04}">
      <dsp:nvSpPr>
        <dsp:cNvPr id="0" name=""/>
        <dsp:cNvSpPr/>
      </dsp:nvSpPr>
      <dsp:spPr>
        <a:xfrm>
          <a:off x="5338672" y="980013"/>
          <a:ext cx="1270136" cy="79780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ru-RU" sz="1800" kern="1200" dirty="0" smtClean="0"/>
        </a:p>
        <a:p>
          <a:pPr lvl="0" algn="ctr" defTabSz="800100">
            <a:lnSpc>
              <a:spcPct val="90000"/>
            </a:lnSpc>
            <a:spcBef>
              <a:spcPct val="0"/>
            </a:spcBef>
            <a:spcAft>
              <a:spcPct val="35000"/>
            </a:spcAft>
          </a:pPr>
          <a:endParaRPr lang="ru-RU" sz="1800" kern="1200" dirty="0"/>
        </a:p>
      </dsp:txBody>
      <dsp:txXfrm>
        <a:off x="5362039" y="1003380"/>
        <a:ext cx="1223402" cy="751070"/>
      </dsp:txXfrm>
    </dsp:sp>
    <dsp:sp modelId="{F372BB0F-63FF-4DDD-946E-607BC9E090EB}">
      <dsp:nvSpPr>
        <dsp:cNvPr id="0" name=""/>
        <dsp:cNvSpPr/>
      </dsp:nvSpPr>
      <dsp:spPr>
        <a:xfrm>
          <a:off x="6735822" y="1221418"/>
          <a:ext cx="269269" cy="314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6735822" y="1284417"/>
        <a:ext cx="188488" cy="188995"/>
      </dsp:txXfrm>
    </dsp:sp>
    <dsp:sp modelId="{F1A089F6-9A55-4A5A-8CAA-6EED6F39E381}">
      <dsp:nvSpPr>
        <dsp:cNvPr id="0" name=""/>
        <dsp:cNvSpPr/>
      </dsp:nvSpPr>
      <dsp:spPr>
        <a:xfrm>
          <a:off x="7116863" y="980013"/>
          <a:ext cx="1270136" cy="79780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ru-RU" sz="1800" kern="1200" dirty="0"/>
        </a:p>
      </dsp:txBody>
      <dsp:txXfrm>
        <a:off x="7140230" y="1003380"/>
        <a:ext cx="1223402" cy="751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FAF60-C112-4907-AE83-7964C84FFF1F}">
      <dsp:nvSpPr>
        <dsp:cNvPr id="0" name=""/>
        <dsp:cNvSpPr/>
      </dsp:nvSpPr>
      <dsp:spPr>
        <a:xfrm>
          <a:off x="3687" y="21072"/>
          <a:ext cx="1612254" cy="96735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ru-RU" sz="2200" kern="1200" dirty="0" smtClean="0"/>
        </a:p>
        <a:p>
          <a:pPr lvl="0" algn="ctr" defTabSz="977900">
            <a:lnSpc>
              <a:spcPct val="90000"/>
            </a:lnSpc>
            <a:spcBef>
              <a:spcPct val="0"/>
            </a:spcBef>
            <a:spcAft>
              <a:spcPct val="35000"/>
            </a:spcAft>
          </a:pPr>
          <a:endParaRPr lang="ru-RU" sz="2200" kern="1200" dirty="0"/>
        </a:p>
      </dsp:txBody>
      <dsp:txXfrm>
        <a:off x="32020" y="49405"/>
        <a:ext cx="1555588" cy="910686"/>
      </dsp:txXfrm>
    </dsp:sp>
    <dsp:sp modelId="{DE2F7AB4-D7BB-424F-9BB9-F4831F3F1F9B}">
      <dsp:nvSpPr>
        <dsp:cNvPr id="0" name=""/>
        <dsp:cNvSpPr/>
      </dsp:nvSpPr>
      <dsp:spPr>
        <a:xfrm>
          <a:off x="1777167" y="304828"/>
          <a:ext cx="341797" cy="3998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a:off x="1777167" y="384796"/>
        <a:ext cx="239258" cy="239903"/>
      </dsp:txXfrm>
    </dsp:sp>
    <dsp:sp modelId="{E5EF47C0-6D82-4A33-9D2C-D2A423584B72}">
      <dsp:nvSpPr>
        <dsp:cNvPr id="0" name=""/>
        <dsp:cNvSpPr/>
      </dsp:nvSpPr>
      <dsp:spPr>
        <a:xfrm>
          <a:off x="2260843" y="21072"/>
          <a:ext cx="1612254" cy="96735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ru-RU" sz="2200" kern="1200" dirty="0"/>
        </a:p>
      </dsp:txBody>
      <dsp:txXfrm>
        <a:off x="2289176" y="49405"/>
        <a:ext cx="1555588" cy="910686"/>
      </dsp:txXfrm>
    </dsp:sp>
    <dsp:sp modelId="{B7B94336-350A-47E9-8728-B885B4585CD9}">
      <dsp:nvSpPr>
        <dsp:cNvPr id="0" name=""/>
        <dsp:cNvSpPr/>
      </dsp:nvSpPr>
      <dsp:spPr>
        <a:xfrm>
          <a:off x="4034323" y="304828"/>
          <a:ext cx="341797" cy="3998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a:off x="4034323" y="384796"/>
        <a:ext cx="239258" cy="239903"/>
      </dsp:txXfrm>
    </dsp:sp>
    <dsp:sp modelId="{0021BEF3-E164-4FAC-ACA9-A79721A04754}">
      <dsp:nvSpPr>
        <dsp:cNvPr id="0" name=""/>
        <dsp:cNvSpPr/>
      </dsp:nvSpPr>
      <dsp:spPr>
        <a:xfrm>
          <a:off x="4517999" y="21072"/>
          <a:ext cx="1612254" cy="96735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ru-RU" sz="2200" kern="1200" dirty="0" smtClean="0"/>
        </a:p>
        <a:p>
          <a:pPr lvl="0" algn="ctr" defTabSz="977900">
            <a:lnSpc>
              <a:spcPct val="90000"/>
            </a:lnSpc>
            <a:spcBef>
              <a:spcPct val="0"/>
            </a:spcBef>
            <a:spcAft>
              <a:spcPct val="35000"/>
            </a:spcAft>
          </a:pPr>
          <a:endParaRPr lang="ru-RU" sz="2200" kern="1200" dirty="0"/>
        </a:p>
      </dsp:txBody>
      <dsp:txXfrm>
        <a:off x="4546332" y="49405"/>
        <a:ext cx="1555588" cy="910686"/>
      </dsp:txXfrm>
    </dsp:sp>
    <dsp:sp modelId="{3C07B1BE-24F1-425E-84A3-1F6F82D5809D}">
      <dsp:nvSpPr>
        <dsp:cNvPr id="0" name=""/>
        <dsp:cNvSpPr/>
      </dsp:nvSpPr>
      <dsp:spPr>
        <a:xfrm>
          <a:off x="6291479" y="304828"/>
          <a:ext cx="341797" cy="3998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a:off x="6291479" y="384796"/>
        <a:ext cx="239258" cy="239903"/>
      </dsp:txXfrm>
    </dsp:sp>
    <dsp:sp modelId="{0AFB7938-804C-422E-B545-3A1688C1ED04}">
      <dsp:nvSpPr>
        <dsp:cNvPr id="0" name=""/>
        <dsp:cNvSpPr/>
      </dsp:nvSpPr>
      <dsp:spPr>
        <a:xfrm>
          <a:off x="6775156" y="21072"/>
          <a:ext cx="1612254" cy="96735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ru-RU" sz="2200" kern="1200" dirty="0" smtClean="0"/>
        </a:p>
        <a:p>
          <a:pPr lvl="0" algn="ctr" defTabSz="977900">
            <a:lnSpc>
              <a:spcPct val="90000"/>
            </a:lnSpc>
            <a:spcBef>
              <a:spcPct val="0"/>
            </a:spcBef>
            <a:spcAft>
              <a:spcPct val="35000"/>
            </a:spcAft>
          </a:pPr>
          <a:endParaRPr lang="ru-RU" sz="2200" kern="1200" dirty="0"/>
        </a:p>
      </dsp:txBody>
      <dsp:txXfrm>
        <a:off x="6803489" y="49405"/>
        <a:ext cx="1555588" cy="9106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04C9101E-2514-4016-B7CF-6CBDB1ADA148}" type="datetimeFigureOut">
              <a:rPr lang="ru-RU" smtClean="0"/>
              <a:pPr/>
              <a:t>23.05.2025</a:t>
            </a:fld>
            <a:endParaRPr lang="ru-RU"/>
          </a:p>
        </p:txBody>
      </p:sp>
      <p:sp>
        <p:nvSpPr>
          <p:cNvPr id="4" name="Образ слайда 3"/>
          <p:cNvSpPr>
            <a:spLocks noGrp="1" noRot="1" noChangeAspect="1"/>
          </p:cNvSpPr>
          <p:nvPr>
            <p:ph type="sldImg" idx="2"/>
          </p:nvPr>
        </p:nvSpPr>
        <p:spPr>
          <a:xfrm>
            <a:off x="2857500" y="385763"/>
            <a:ext cx="3429000" cy="19288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2443163"/>
            <a:ext cx="7315200" cy="231457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4884738"/>
            <a:ext cx="3962400" cy="2571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4884738"/>
            <a:ext cx="3962400" cy="257175"/>
          </a:xfrm>
          <a:prstGeom prst="rect">
            <a:avLst/>
          </a:prstGeom>
        </p:spPr>
        <p:txBody>
          <a:bodyPr vert="horz" lIns="91440" tIns="45720" rIns="91440" bIns="45720" rtlCol="0" anchor="b"/>
          <a:lstStyle>
            <a:lvl1pPr algn="r">
              <a:defRPr sz="1200"/>
            </a:lvl1pPr>
          </a:lstStyle>
          <a:p>
            <a:fld id="{56921617-1320-492D-8F23-92DB3B59D693}" type="slidenum">
              <a:rPr lang="ru-RU" smtClean="0"/>
              <a:pPr/>
              <a:t>‹#›</a:t>
            </a:fld>
            <a:endParaRPr lang="ru-RU"/>
          </a:p>
        </p:txBody>
      </p:sp>
    </p:spTree>
    <p:extLst>
      <p:ext uri="{BB962C8B-B14F-4D97-AF65-F5344CB8AC3E}">
        <p14:creationId xmlns:p14="http://schemas.microsoft.com/office/powerpoint/2010/main" val="614977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altLang="ru-RU" dirty="0" smtClean="0"/>
              <a:t>При изменении особенностей учета у существующего вида номенклатуры, после сохранения изменений появляется вопрос о применении данных изменений ко всем номенклатурным позициям, привязанным к данному виду номенклатуры. Необходимо согласится на применение изменений, чтобы ко всей номенклатуре применилось изменение особенностей учета.</a:t>
            </a:r>
          </a:p>
          <a:p>
            <a:endParaRPr lang="ru-RU" dirty="0"/>
          </a:p>
        </p:txBody>
      </p:sp>
      <p:sp>
        <p:nvSpPr>
          <p:cNvPr id="4" name="Номер слайда 3"/>
          <p:cNvSpPr>
            <a:spLocks noGrp="1"/>
          </p:cNvSpPr>
          <p:nvPr>
            <p:ph type="sldNum" sz="quarter" idx="10"/>
          </p:nvPr>
        </p:nvSpPr>
        <p:spPr/>
        <p:txBody>
          <a:bodyPr/>
          <a:lstStyle/>
          <a:p>
            <a:fld id="{56921617-1320-492D-8F23-92DB3B59D693}" type="slidenum">
              <a:rPr lang="ru-RU" smtClean="0"/>
              <a:pPr/>
              <a:t>8</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6921617-1320-492D-8F23-92DB3B59D693}" type="slidenum">
              <a:rPr lang="ru-RU" smtClean="0"/>
              <a:pPr/>
              <a:t>43</a:t>
            </a:fld>
            <a:endParaRPr lang="ru-RU"/>
          </a:p>
        </p:txBody>
      </p:sp>
    </p:spTree>
    <p:extLst>
      <p:ext uri="{BB962C8B-B14F-4D97-AF65-F5344CB8AC3E}">
        <p14:creationId xmlns:p14="http://schemas.microsoft.com/office/powerpoint/2010/main" val="170082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6921617-1320-492D-8F23-92DB3B59D693}" type="slidenum">
              <a:rPr lang="ru-RU" smtClean="0"/>
              <a:pPr/>
              <a:t>15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1" hangingPunct="1">
              <a:spcBef>
                <a:spcPct val="0"/>
              </a:spcBef>
            </a:pPr>
            <a:r>
              <a:rPr lang="ru-RU" altLang="ru-RU" dirty="0" smtClean="0"/>
              <a:t>Для маркируемого лекарственного средства при каждой продаже в РМК пачки или блистера необходимо сканировать код маркировки с помощью сканера. </a:t>
            </a:r>
          </a:p>
          <a:p>
            <a:r>
              <a:rPr lang="ru-RU" altLang="ru-RU" dirty="0" smtClean="0"/>
              <a:t>В таком случае, при продаже блистеров, код маркировки будет списан при продаже первого блистера. То есть в чек ККМ код маркировки попадет единожды - при первой продаже. </a:t>
            </a:r>
            <a:endParaRPr lang="ru-RU" dirty="0"/>
          </a:p>
        </p:txBody>
      </p:sp>
      <p:sp>
        <p:nvSpPr>
          <p:cNvPr id="4" name="Номер слайда 3"/>
          <p:cNvSpPr>
            <a:spLocks noGrp="1"/>
          </p:cNvSpPr>
          <p:nvPr>
            <p:ph type="sldNum" sz="quarter" idx="10"/>
          </p:nvPr>
        </p:nvSpPr>
        <p:spPr/>
        <p:txBody>
          <a:bodyPr/>
          <a:lstStyle/>
          <a:p>
            <a:fld id="{56921617-1320-492D-8F23-92DB3B59D693}" type="slidenum">
              <a:rPr lang="ru-RU" smtClean="0"/>
              <a:pPr/>
              <a:t>29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ltLang="ru-RU" dirty="0" smtClean="0"/>
          </a:p>
        </p:txBody>
      </p:sp>
      <p:sp>
        <p:nvSpPr>
          <p:cNvPr id="4" name="Номер слайда 3"/>
          <p:cNvSpPr>
            <a:spLocks noGrp="1"/>
          </p:cNvSpPr>
          <p:nvPr>
            <p:ph type="sldNum" sz="quarter" idx="10"/>
          </p:nvPr>
        </p:nvSpPr>
        <p:spPr/>
        <p:txBody>
          <a:bodyPr/>
          <a:lstStyle/>
          <a:p>
            <a:fld id="{56921617-1320-492D-8F23-92DB3B59D693}" type="slidenum">
              <a:rPr lang="ru-RU" smtClean="0"/>
              <a:pPr/>
              <a:t>32</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1" hangingPunct="1">
              <a:spcBef>
                <a:spcPct val="0"/>
              </a:spcBef>
            </a:pPr>
            <a:endParaRPr lang="ru-RU" dirty="0"/>
          </a:p>
        </p:txBody>
      </p:sp>
      <p:sp>
        <p:nvSpPr>
          <p:cNvPr id="4" name="Номер слайда 3"/>
          <p:cNvSpPr>
            <a:spLocks noGrp="1"/>
          </p:cNvSpPr>
          <p:nvPr>
            <p:ph type="sldNum" sz="quarter" idx="10"/>
          </p:nvPr>
        </p:nvSpPr>
        <p:spPr/>
        <p:txBody>
          <a:bodyPr/>
          <a:lstStyle/>
          <a:p>
            <a:fld id="{56921617-1320-492D-8F23-92DB3B59D693}" type="slidenum">
              <a:rPr lang="ru-RU" smtClean="0"/>
              <a:pPr/>
              <a:t>33</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1" hangingPunct="1">
              <a:spcBef>
                <a:spcPct val="0"/>
              </a:spcBef>
            </a:pPr>
            <a:endParaRPr lang="ru-RU" altLang="ru-RU" dirty="0" smtClean="0"/>
          </a:p>
        </p:txBody>
      </p:sp>
      <p:sp>
        <p:nvSpPr>
          <p:cNvPr id="4" name="Номер слайда 3"/>
          <p:cNvSpPr>
            <a:spLocks noGrp="1"/>
          </p:cNvSpPr>
          <p:nvPr>
            <p:ph type="sldNum" sz="quarter" idx="10"/>
          </p:nvPr>
        </p:nvSpPr>
        <p:spPr/>
        <p:txBody>
          <a:bodyPr/>
          <a:lstStyle/>
          <a:p>
            <a:fld id="{56921617-1320-492D-8F23-92DB3B59D693}" type="slidenum">
              <a:rPr lang="ru-RU" smtClean="0"/>
              <a:pPr/>
              <a:t>34</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altLang="ru-RU" b="1" dirty="0" smtClean="0"/>
              <a:t>ТРП</a:t>
            </a:r>
            <a:r>
              <a:rPr lang="ru-RU" altLang="ru-RU" dirty="0" smtClean="0"/>
              <a:t> – территориально распределенные подразделения. </a:t>
            </a:r>
          </a:p>
          <a:p>
            <a:endParaRPr lang="ru-RU" dirty="0"/>
          </a:p>
        </p:txBody>
      </p:sp>
      <p:sp>
        <p:nvSpPr>
          <p:cNvPr id="4" name="Номер слайда 3"/>
          <p:cNvSpPr>
            <a:spLocks noGrp="1"/>
          </p:cNvSpPr>
          <p:nvPr>
            <p:ph type="sldNum" sz="quarter" idx="10"/>
          </p:nvPr>
        </p:nvSpPr>
        <p:spPr/>
        <p:txBody>
          <a:bodyPr/>
          <a:lstStyle/>
          <a:p>
            <a:fld id="{56921617-1320-492D-8F23-92DB3B59D693}" type="slidenum">
              <a:rPr lang="ru-RU" smtClean="0"/>
              <a:pPr/>
              <a:t>35</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altLang="ru-RU" dirty="0" smtClean="0"/>
              <a:t>Зелёная иконка — товар имеет хотя бы один код маркировки, даже если количество товара больше одного.</a:t>
            </a:r>
          </a:p>
          <a:p>
            <a:r>
              <a:rPr lang="ru-RU" altLang="ru-RU" dirty="0" smtClean="0"/>
              <a:t>Красная иконка — товар с особенностями учета, но коды маркировки отсутствуют.</a:t>
            </a:r>
          </a:p>
          <a:p>
            <a:r>
              <a:rPr lang="ru-RU" altLang="ru-RU" dirty="0" smtClean="0"/>
              <a:t>Желтая иконка — коды маркировки присутствуют, но товар не имеет особенностей учета.</a:t>
            </a:r>
          </a:p>
          <a:p>
            <a:r>
              <a:rPr lang="ru-RU" altLang="ru-RU" dirty="0" smtClean="0"/>
              <a:t>Пустая иконка — товар не имеет кодов маркировки и особенностей учета.</a:t>
            </a:r>
          </a:p>
        </p:txBody>
      </p:sp>
      <p:sp>
        <p:nvSpPr>
          <p:cNvPr id="4" name="Номер слайда 3"/>
          <p:cNvSpPr>
            <a:spLocks noGrp="1"/>
          </p:cNvSpPr>
          <p:nvPr>
            <p:ph type="sldNum" sz="quarter" idx="10"/>
          </p:nvPr>
        </p:nvSpPr>
        <p:spPr/>
        <p:txBody>
          <a:bodyPr/>
          <a:lstStyle/>
          <a:p>
            <a:fld id="{56921617-1320-492D-8F23-92DB3B59D693}" type="slidenum">
              <a:rPr lang="ru-RU" smtClean="0"/>
              <a:pPr/>
              <a:t>37</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 вопросам приобретения оборудования обращайтесь на zakaz@1c-rating.kz, тел: + 7 (705) 501-29-79</a:t>
            </a:r>
            <a:endParaRPr lang="ru-RU" dirty="0"/>
          </a:p>
        </p:txBody>
      </p:sp>
      <p:sp>
        <p:nvSpPr>
          <p:cNvPr id="4" name="Номер слайда 3"/>
          <p:cNvSpPr>
            <a:spLocks noGrp="1"/>
          </p:cNvSpPr>
          <p:nvPr>
            <p:ph type="sldNum" sz="quarter" idx="10"/>
          </p:nvPr>
        </p:nvSpPr>
        <p:spPr/>
        <p:txBody>
          <a:bodyPr/>
          <a:lstStyle/>
          <a:p>
            <a:fld id="{56921617-1320-492D-8F23-92DB3B59D693}" type="slidenum">
              <a:rPr lang="ru-RU" smtClean="0"/>
              <a:pPr/>
              <a:t>41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hasCustomPrompt="1"/>
          </p:nvPr>
        </p:nvSpPr>
        <p:spPr bwMode="auto">
          <a:xfrm>
            <a:off x="705798" y="1725931"/>
            <a:ext cx="6015042" cy="771524"/>
          </a:xfrm>
        </p:spPr>
        <p:txBody>
          <a:bodyPr anchor="t">
            <a:noAutofit/>
          </a:bodyPr>
          <a:lstStyle>
            <a:lvl1pPr algn="l">
              <a:defRPr sz="2400">
                <a:solidFill>
                  <a:schemeClr val="tx1"/>
                </a:solidFill>
              </a:defRPr>
            </a:lvl1pPr>
          </a:lstStyle>
          <a:p>
            <a:pPr>
              <a:defRPr/>
            </a:pPr>
            <a:r>
              <a:rPr lang="ru-RU"/>
              <a:t>ПРИМЕР ЗАГОЛОВКА </a:t>
            </a:r>
            <a:r>
              <a:rPr lang="en-US"/>
              <a:t>SED UT</a:t>
            </a:r>
            <a:br>
              <a:rPr lang="en-US"/>
            </a:br>
            <a:r>
              <a:rPr lang="en-US"/>
              <a:t>UNDE OMNIS ISTE NATUS ERROR SIT</a:t>
            </a:r>
            <a:br>
              <a:rPr lang="en-US"/>
            </a:br>
            <a:r>
              <a:rPr lang="en-US"/>
              <a:t>VOLUPTATEM ACCUSANTIUM</a:t>
            </a:r>
            <a:endParaRPr lang="ru-RU"/>
          </a:p>
        </p:txBody>
      </p:sp>
      <p:sp>
        <p:nvSpPr>
          <p:cNvPr id="26" name="Текст 25"/>
          <p:cNvSpPr>
            <a:spLocks noGrp="1"/>
          </p:cNvSpPr>
          <p:nvPr>
            <p:ph type="body" sz="quarter" idx="10" hasCustomPrompt="1"/>
          </p:nvPr>
        </p:nvSpPr>
        <p:spPr bwMode="auto">
          <a:xfrm>
            <a:off x="5803900" y="4379119"/>
            <a:ext cx="2395220" cy="302419"/>
          </a:xfrm>
        </p:spPr>
        <p:txBody>
          <a:bodyPr>
            <a:normAutofit/>
          </a:bodyPr>
          <a:lstStyle>
            <a:lvl1pPr marL="0" indent="0">
              <a:buNone/>
              <a:defRPr sz="1200"/>
            </a:lvl1pPr>
          </a:lstStyle>
          <a:p>
            <a:pPr lvl="0">
              <a:defRPr/>
            </a:pPr>
            <a:r>
              <a:rPr lang="ru-RU"/>
              <a:t>Подготовил: Иванов И. И.</a:t>
            </a:r>
          </a:p>
        </p:txBody>
      </p:sp>
      <p:sp>
        <p:nvSpPr>
          <p:cNvPr id="3" name="Прямоугольник 2"/>
          <p:cNvSpPr/>
          <p:nvPr userDrawn="1"/>
        </p:nvSpPr>
        <p:spPr bwMode="auto">
          <a:xfrm>
            <a:off x="740864" y="540631"/>
            <a:ext cx="667445" cy="700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6" name="Рисунок 5"/>
          <p:cNvPicPr/>
          <p:nvPr userDrawn="1"/>
        </p:nvPicPr>
        <p:blipFill>
          <a:blip r:embed="rId3" cstate="print"/>
          <a:stretch/>
        </p:blipFill>
        <p:spPr bwMode="auto">
          <a:xfrm>
            <a:off x="8091056" y="205884"/>
            <a:ext cx="720000" cy="900000"/>
          </a:xfrm>
          <a:prstGeom prst="rect">
            <a:avLst/>
          </a:prstGeom>
        </p:spPr>
      </p:pic>
      <p:pic>
        <p:nvPicPr>
          <p:cNvPr id="4" name="Рисунок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9381" y="370094"/>
            <a:ext cx="1295581" cy="5715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hasCustomPrompt="1"/>
          </p:nvPr>
        </p:nvSpPr>
        <p:spPr bwMode="auto">
          <a:xfrm>
            <a:off x="705798" y="1783081"/>
            <a:ext cx="6015042" cy="411480"/>
          </a:xfrm>
        </p:spPr>
        <p:txBody>
          <a:bodyPr anchor="t">
            <a:noAutofit/>
          </a:bodyPr>
          <a:lstStyle>
            <a:lvl1pPr algn="l">
              <a:defRPr sz="2400">
                <a:solidFill>
                  <a:schemeClr val="tx1"/>
                </a:solidFill>
              </a:defRPr>
            </a:lvl1pPr>
          </a:lstStyle>
          <a:p>
            <a:pPr>
              <a:defRPr/>
            </a:pPr>
            <a:r>
              <a:rPr lang="ru-RU"/>
              <a:t>ПРИМЕР ЗАГОЛОВКА</a:t>
            </a:r>
          </a:p>
        </p:txBody>
      </p:sp>
      <p:sp>
        <p:nvSpPr>
          <p:cNvPr id="3" name="Подзаголовок 2"/>
          <p:cNvSpPr>
            <a:spLocks noGrp="1"/>
          </p:cNvSpPr>
          <p:nvPr>
            <p:ph type="subTitle" idx="1" hasCustomPrompt="1"/>
          </p:nvPr>
        </p:nvSpPr>
        <p:spPr bwMode="auto">
          <a:xfrm>
            <a:off x="705798" y="2535315"/>
            <a:ext cx="6015042" cy="868680"/>
          </a:xfrm>
        </p:spPr>
        <p:txBody>
          <a:bodyPr>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LOREM IPSUM HAS BEEN THE INDUSTRY'S STANDARD DUMMY TEXT EVER SINCE THE 1500S, WHEN AN UNKNOWN PRINTER TOOK A GALLEY OF</a:t>
            </a:r>
            <a:endParaRPr/>
          </a:p>
        </p:txBody>
      </p:sp>
      <p:sp>
        <p:nvSpPr>
          <p:cNvPr id="26" name="Текст 25"/>
          <p:cNvSpPr>
            <a:spLocks noGrp="1"/>
          </p:cNvSpPr>
          <p:nvPr>
            <p:ph type="body" sz="quarter" idx="10" hasCustomPrompt="1"/>
          </p:nvPr>
        </p:nvSpPr>
        <p:spPr bwMode="auto">
          <a:xfrm>
            <a:off x="705798" y="4379119"/>
            <a:ext cx="2395220" cy="302419"/>
          </a:xfrm>
        </p:spPr>
        <p:txBody>
          <a:bodyPr>
            <a:normAutofit/>
          </a:bodyPr>
          <a:lstStyle>
            <a:lvl1pPr marL="0" indent="0">
              <a:buNone/>
              <a:defRPr sz="1200"/>
            </a:lvl1pPr>
          </a:lstStyle>
          <a:p>
            <a:pPr lvl="0">
              <a:defRPr/>
            </a:pPr>
            <a:r>
              <a:rPr lang="ru-RU"/>
              <a:t>Подготовил: Иванов И. И.</a:t>
            </a:r>
          </a:p>
        </p:txBody>
      </p:sp>
      <p:sp>
        <p:nvSpPr>
          <p:cNvPr id="4" name="Прямоугольник 3"/>
          <p:cNvSpPr/>
          <p:nvPr userDrawn="1"/>
        </p:nvSpPr>
        <p:spPr bwMode="auto">
          <a:xfrm>
            <a:off x="711926" y="535577"/>
            <a:ext cx="724988" cy="718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8" name="Рисунок 7"/>
          <p:cNvPicPr/>
          <p:nvPr userDrawn="1"/>
        </p:nvPicPr>
        <p:blipFill>
          <a:blip r:embed="rId3" cstate="print"/>
          <a:stretch/>
        </p:blipFill>
        <p:spPr bwMode="auto">
          <a:xfrm>
            <a:off x="8133586" y="205885"/>
            <a:ext cx="720000" cy="900000"/>
          </a:xfrm>
          <a:prstGeom prst="rect">
            <a:avLst/>
          </a:prstGeom>
        </p:spPr>
      </p:pic>
      <p:pic>
        <p:nvPicPr>
          <p:cNvPr id="5" name="Рисунок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926" y="323225"/>
            <a:ext cx="1295581" cy="5715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itle" preserve="1" userDrawn="1">
  <p:cSld name="2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480063" y="317183"/>
            <a:ext cx="8214359"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3"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itle" preserve="1" userDrawn="1">
  <p:cSld name="5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480063" y="317183"/>
            <a:ext cx="8214359"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3"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3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1018903" y="317183"/>
            <a:ext cx="7360920"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Neque porro quisquam est, qui dolorem ipsum quia dolor sit amet, consectetur, adipisci velit, sed quia non numquam eius modi tempora incidunt ut labore et dolore magnam aliquam quaerat voluptatem. Ut enim ad minima veniam, quis nostrum exercitationem ullam corporis suscipit laboriosam, nisi ut aliquid ex ea commodi consequatur? Quis autem vel eum iure reprehenderit qui in ea voluptate velit esse quam nihil molestiae consequatur, vel illum qui dolorem eum fugiat quo voluptas nulla pariatur</a:t>
            </a: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6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496389" y="317183"/>
            <a:ext cx="7883435"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7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496389" y="317183"/>
            <a:ext cx="7883435"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4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678183" y="317183"/>
            <a:ext cx="8016239"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678180" y="768668"/>
            <a:ext cx="801624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8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678183" y="317183"/>
            <a:ext cx="8016239"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678180" y="768668"/>
            <a:ext cx="801624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28650" y="273846"/>
            <a:ext cx="7886700" cy="568556"/>
          </a:xfrm>
          <a:prstGeom prst="rect">
            <a:avLst/>
          </a:prstGeom>
        </p:spPr>
        <p:txBody>
          <a:bodyPr vert="horz" lIns="91440" tIns="45720" rIns="91440" bIns="45720" rtlCol="0" anchor="ctr">
            <a:normAutofit/>
          </a:bodyPr>
          <a:lstStyle/>
          <a:p>
            <a:pPr>
              <a:defRPr/>
            </a:pPr>
            <a:r>
              <a:rPr lang="ru-RU"/>
              <a:t>Образец заголовка</a:t>
            </a:r>
          </a:p>
        </p:txBody>
      </p:sp>
      <p:sp>
        <p:nvSpPr>
          <p:cNvPr id="3" name="Текст 2"/>
          <p:cNvSpPr>
            <a:spLocks noGrp="1"/>
          </p:cNvSpPr>
          <p:nvPr>
            <p:ph type="body" idx="1"/>
          </p:nvPr>
        </p:nvSpPr>
        <p:spPr bwMode="auto">
          <a:xfrm>
            <a:off x="628650" y="993600"/>
            <a:ext cx="7886700" cy="3639122"/>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Нижний колонтитул 4"/>
          <p:cNvSpPr>
            <a:spLocks noGrp="1"/>
          </p:cNvSpPr>
          <p:nvPr>
            <p:ph type="ftr" sz="quarter" idx="3"/>
          </p:nvPr>
        </p:nvSpPr>
        <p:spPr bwMode="auto">
          <a:xfrm>
            <a:off x="8100060" y="4767264"/>
            <a:ext cx="41529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a:lnSpc>
          <a:spcPct val="90000"/>
        </a:lnSpc>
        <a:spcBef>
          <a:spcPts val="0"/>
        </a:spcBef>
        <a:buNone/>
        <a:defRPr sz="2800" b="1">
          <a:solidFill>
            <a:srgbClr val="DA181D"/>
          </a:solidFill>
          <a:latin typeface="Tahoma"/>
          <a:ea typeface="Tahoma"/>
          <a:cs typeface="Tahoma"/>
        </a:defRPr>
      </a:lvl1pPr>
    </p:titleStyle>
    <p:bodyStyle>
      <a:lvl1pPr marL="228600" indent="-228600" algn="l" defTabSz="914400">
        <a:lnSpc>
          <a:spcPct val="100000"/>
        </a:lnSpc>
        <a:spcBef>
          <a:spcPts val="1000"/>
        </a:spcBef>
        <a:buFont typeface="Arial"/>
        <a:buChar char="•"/>
        <a:defRPr sz="2800">
          <a:solidFill>
            <a:schemeClr val="tx1"/>
          </a:solidFill>
          <a:latin typeface="Tahoma"/>
          <a:ea typeface="Tahoma"/>
          <a:cs typeface="Tahoma"/>
        </a:defRPr>
      </a:lvl1pPr>
      <a:lvl2pPr marL="685800" indent="-228600" algn="l" defTabSz="914400">
        <a:lnSpc>
          <a:spcPct val="100000"/>
        </a:lnSpc>
        <a:spcBef>
          <a:spcPts val="500"/>
        </a:spcBef>
        <a:buFont typeface="Arial"/>
        <a:buChar char="•"/>
        <a:defRPr sz="2400">
          <a:solidFill>
            <a:schemeClr val="tx1"/>
          </a:solidFill>
          <a:latin typeface="Tahoma"/>
          <a:ea typeface="Tahoma"/>
          <a:cs typeface="Tahoma"/>
        </a:defRPr>
      </a:lvl2pPr>
      <a:lvl3pPr marL="1143000" indent="-228600" algn="l" defTabSz="914400">
        <a:lnSpc>
          <a:spcPct val="100000"/>
        </a:lnSpc>
        <a:spcBef>
          <a:spcPts val="500"/>
        </a:spcBef>
        <a:buFont typeface="Arial"/>
        <a:buChar char="•"/>
        <a:defRPr sz="2000">
          <a:solidFill>
            <a:schemeClr val="tx1"/>
          </a:solidFill>
          <a:latin typeface="Tahoma"/>
          <a:ea typeface="Tahoma"/>
          <a:cs typeface="Tahoma"/>
        </a:defRPr>
      </a:lvl3pPr>
      <a:lvl4pPr marL="1600200" indent="-228600" algn="l" defTabSz="914400">
        <a:lnSpc>
          <a:spcPct val="100000"/>
        </a:lnSpc>
        <a:spcBef>
          <a:spcPts val="500"/>
        </a:spcBef>
        <a:buFont typeface="Arial"/>
        <a:buChar char="•"/>
        <a:defRPr sz="1800">
          <a:solidFill>
            <a:schemeClr val="tx1"/>
          </a:solidFill>
          <a:latin typeface="Tahoma"/>
          <a:ea typeface="Tahoma"/>
          <a:cs typeface="Tahoma"/>
        </a:defRPr>
      </a:lvl4pPr>
      <a:lvl5pPr marL="2057400" indent="-228600" algn="l" defTabSz="914400">
        <a:lnSpc>
          <a:spcPct val="100000"/>
        </a:lnSpc>
        <a:spcBef>
          <a:spcPts val="500"/>
        </a:spcBef>
        <a:buFont typeface="Arial"/>
        <a:buChar char="•"/>
        <a:defRPr sz="1800">
          <a:solidFill>
            <a:schemeClr val="tx1"/>
          </a:solidFill>
          <a:latin typeface="Tahoma"/>
          <a:ea typeface="Tahoma"/>
          <a:cs typeface="Tahoma"/>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diagramLayout" Target="../diagrams/layout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Data" Target="../diagrams/data2.xml"/><Relationship Id="rId17" Type="http://schemas.openxmlformats.org/officeDocument/2006/relationships/image" Target="../media/image39.png"/><Relationship Id="rId2" Type="http://schemas.openxmlformats.org/officeDocument/2006/relationships/notesSlide" Target="../notesSlides/notesSlide3.xml"/><Relationship Id="rId16" Type="http://schemas.microsoft.com/office/2007/relationships/diagramDrawing" Target="../diagrams/drawing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38.jpeg"/><Relationship Id="rId5" Type="http://schemas.openxmlformats.org/officeDocument/2006/relationships/diagramQuickStyle" Target="../diagrams/quickStyle1.xml"/><Relationship Id="rId15" Type="http://schemas.openxmlformats.org/officeDocument/2006/relationships/diagramColors" Target="../diagrams/colors2.xml"/><Relationship Id="rId10" Type="http://schemas.openxmlformats.org/officeDocument/2006/relationships/image" Target="../media/image37.jpeg"/><Relationship Id="rId4" Type="http://schemas.openxmlformats.org/officeDocument/2006/relationships/diagramLayout" Target="../diagrams/layout1.xml"/><Relationship Id="rId9" Type="http://schemas.openxmlformats.org/officeDocument/2006/relationships/image" Target="../media/image36.png"/><Relationship Id="rId1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jpeg"/></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hyperlink" Target="mailto:ckt@1c.ru" TargetMode="External"/><Relationship Id="rId3" Type="http://schemas.openxmlformats.org/officeDocument/2006/relationships/image" Target="../media/image66.wmf"/><Relationship Id="rId7" Type="http://schemas.openxmlformats.org/officeDocument/2006/relationships/hyperlink" Target="http://www.solutions.1c.ru/"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69.png"/><Relationship Id="rId11" Type="http://schemas.openxmlformats.org/officeDocument/2006/relationships/image" Target="../media/image70.png"/><Relationship Id="rId5" Type="http://schemas.openxmlformats.org/officeDocument/2006/relationships/image" Target="../media/image68.png"/><Relationship Id="rId10" Type="http://schemas.openxmlformats.org/officeDocument/2006/relationships/hyperlink" Target="mailto:med@1c-rating.kz" TargetMode="External"/><Relationship Id="rId4" Type="http://schemas.openxmlformats.org/officeDocument/2006/relationships/image" Target="../media/image67.jpeg"/><Relationship Id="rId9" Type="http://schemas.openxmlformats.org/officeDocument/2006/relationships/hyperlink" Target="http://1c-rating.kz/sol/pharm_retai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3"/>
          <p:cNvSpPr>
            <a:spLocks noGrp="1"/>
          </p:cNvSpPr>
          <p:nvPr>
            <p:ph type="ctrTitle"/>
          </p:nvPr>
        </p:nvSpPr>
        <p:spPr bwMode="auto">
          <a:xfrm>
            <a:off x="705798" y="1783081"/>
            <a:ext cx="7671720" cy="411480"/>
          </a:xfrm>
        </p:spPr>
        <p:txBody>
          <a:bodyPr/>
          <a:lstStyle/>
          <a:p>
            <a:pPr>
              <a:defRPr/>
            </a:pPr>
            <a:r>
              <a:rPr lang="ru-RU" dirty="0" smtClean="0"/>
              <a:t>1С:Предприятие 8. Аптека для Казахстана</a:t>
            </a:r>
            <a:endParaRPr lang="ru-RU" dirty="0"/>
          </a:p>
        </p:txBody>
      </p:sp>
      <p:sp>
        <p:nvSpPr>
          <p:cNvPr id="5" name="Подзаголовок 4"/>
          <p:cNvSpPr>
            <a:spLocks noGrp="1"/>
          </p:cNvSpPr>
          <p:nvPr>
            <p:ph type="subTitle" idx="1"/>
          </p:nvPr>
        </p:nvSpPr>
        <p:spPr bwMode="auto">
          <a:xfrm>
            <a:off x="705798" y="2434856"/>
            <a:ext cx="5312230" cy="1488558"/>
          </a:xfrm>
        </p:spPr>
        <p:txBody>
          <a:bodyPr/>
          <a:lstStyle/>
          <a:p>
            <a:pPr>
              <a:defRPr/>
            </a:pPr>
            <a:r>
              <a:rPr lang="ru-RU" altLang="ru-RU" dirty="0" smtClean="0"/>
              <a:t>Решение для автоматизации предприятий, занимающихся розничной торговлей лекарственными средствами, медицинскими изделиями, техникой и прочими аптечными товарами</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prstGeom prst="rect">
            <a:avLst/>
          </a:prstGeom>
          <a:noFill/>
          <a:ln w="9525">
            <a:noFill/>
            <a:miter lim="800000"/>
            <a:headEnd/>
            <a:tailEnd/>
          </a:ln>
        </p:spPr>
        <p:txBody>
          <a:bodyPr lIns="92075" tIns="46038" rIns="92075" bIns="46038" anchor="ctr"/>
          <a:lstStyle/>
          <a:p>
            <a:pPr eaLnBrk="1" hangingPunct="1">
              <a:lnSpc>
                <a:spcPct val="80000"/>
              </a:lnSpc>
            </a:pPr>
            <a:r>
              <a:rPr lang="ru-RU" altLang="ru-RU" b="1" dirty="0"/>
              <a:t>Учет в разрезе характеристик</a:t>
            </a:r>
          </a:p>
        </p:txBody>
      </p:sp>
      <p:sp>
        <p:nvSpPr>
          <p:cNvPr id="5" name="Rectangle 5"/>
          <p:cNvSpPr>
            <a:spLocks noChangeArrowheads="1"/>
          </p:cNvSpPr>
          <p:nvPr/>
        </p:nvSpPr>
        <p:spPr bwMode="auto">
          <a:xfrm>
            <a:off x="311057" y="782543"/>
            <a:ext cx="8720800" cy="2982913"/>
          </a:xfrm>
          <a:prstGeom prst="rect">
            <a:avLst/>
          </a:prstGeom>
          <a:noFill/>
          <a:ln w="9525">
            <a:noFill/>
            <a:miter lim="800000"/>
            <a:headEnd/>
            <a:tailEnd/>
          </a:ln>
        </p:spPr>
        <p:txBody>
          <a:bodyPr lIns="92075" tIns="46038" rIns="92075" bIns="46038"/>
          <a:lstStyle/>
          <a:p>
            <a:pPr marL="0" lvl="2" indent="-131763" eaLnBrk="1" hangingPunct="1">
              <a:lnSpc>
                <a:spcPct val="90000"/>
              </a:lnSpc>
              <a:spcBef>
                <a:spcPts val="600"/>
              </a:spcBef>
              <a:spcAft>
                <a:spcPts val="600"/>
              </a:spcAft>
              <a:buClr>
                <a:schemeClr val="tx1"/>
              </a:buClr>
              <a:defRPr/>
            </a:pPr>
            <a:r>
              <a:rPr lang="ru-RU" altLang="ru-RU" sz="1600" b="1" dirty="0">
                <a:latin typeface="Tahoma" pitchFamily="34" charset="0"/>
                <a:ea typeface="Tahoma" pitchFamily="34" charset="0"/>
                <a:cs typeface="Tahoma" pitchFamily="34" charset="0"/>
              </a:rPr>
              <a:t>Конфигурация позволяет хранить информацию о лекарственных средствах в разрезе характеристик</a:t>
            </a:r>
            <a:r>
              <a:rPr lang="ru-RU" altLang="ru-RU" sz="1600" b="1" dirty="0" smtClean="0">
                <a:latin typeface="Tahoma" pitchFamily="34" charset="0"/>
                <a:ea typeface="Tahoma" pitchFamily="34" charset="0"/>
                <a:cs typeface="Tahoma" pitchFamily="34" charset="0"/>
              </a:rPr>
              <a:t>.</a:t>
            </a:r>
          </a:p>
          <a:p>
            <a:pPr marL="0" lvl="2" indent="-131763" eaLnBrk="1" hangingPunct="1">
              <a:lnSpc>
                <a:spcPct val="90000"/>
              </a:lnSpc>
              <a:spcBef>
                <a:spcPts val="600"/>
              </a:spcBef>
              <a:spcAft>
                <a:spcPts val="600"/>
              </a:spcAft>
              <a:buClr>
                <a:schemeClr val="tx1"/>
              </a:buClr>
              <a:defRPr/>
            </a:pPr>
            <a:r>
              <a:rPr lang="ru-RU" altLang="ru-RU" sz="1600" b="1" dirty="0" smtClean="0">
                <a:latin typeface="Tahoma" pitchFamily="34" charset="0"/>
                <a:ea typeface="Tahoma" pitchFamily="34" charset="0"/>
                <a:cs typeface="Tahoma" pitchFamily="34" charset="0"/>
              </a:rPr>
              <a:t>Характеристика </a:t>
            </a:r>
            <a:r>
              <a:rPr lang="ru-RU" altLang="ru-RU" sz="1600" b="1" dirty="0">
                <a:latin typeface="Tahoma" pitchFamily="34" charset="0"/>
                <a:ea typeface="Tahoma" pitchFamily="34" charset="0"/>
                <a:cs typeface="Tahoma" pitchFamily="34" charset="0"/>
              </a:rPr>
              <a:t>содержит информацию по: </a:t>
            </a:r>
          </a:p>
          <a:p>
            <a:pPr marL="250825" lvl="2" indent="17463"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Фасовке</a:t>
            </a:r>
          </a:p>
          <a:p>
            <a:pPr marL="250825" lvl="2" indent="17463"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Дозировке</a:t>
            </a:r>
          </a:p>
          <a:p>
            <a:pPr marL="250825" lvl="2" indent="17463"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Форме выпуска</a:t>
            </a:r>
          </a:p>
          <a:p>
            <a:pPr marL="131763" lvl="2" indent="-131763"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p:txBody>
      </p:sp>
      <p:sp>
        <p:nvSpPr>
          <p:cNvPr id="6" name="Rectangle 5"/>
          <p:cNvSpPr>
            <a:spLocks noChangeArrowheads="1"/>
          </p:cNvSpPr>
          <p:nvPr/>
        </p:nvSpPr>
        <p:spPr bwMode="auto">
          <a:xfrm>
            <a:off x="293298" y="4459857"/>
            <a:ext cx="7737894" cy="577113"/>
          </a:xfrm>
          <a:prstGeom prst="rect">
            <a:avLst/>
          </a:prstGeom>
          <a:noFill/>
          <a:ln w="9525">
            <a:noFill/>
            <a:miter lim="800000"/>
            <a:headEnd/>
            <a:tailEnd/>
          </a:ln>
        </p:spPr>
        <p:txBody>
          <a:bodyPr lIns="92075" tIns="46038" rIns="92075" bIns="46038"/>
          <a:lstStyle/>
          <a:p>
            <a:pPr marL="0" lvl="2" indent="-131763" eaLnBrk="1" hangingPunct="1">
              <a:lnSpc>
                <a:spcPct val="90000"/>
              </a:lnSpc>
              <a:spcBef>
                <a:spcPts val="600"/>
              </a:spcBef>
              <a:spcAft>
                <a:spcPts val="600"/>
              </a:spcAft>
              <a:buClr>
                <a:schemeClr val="tx1"/>
              </a:buClr>
              <a:defRPr/>
            </a:pPr>
            <a:r>
              <a:rPr lang="ru-RU" altLang="ru-RU" sz="1600" b="1" dirty="0">
                <a:latin typeface="Tahoma" pitchFamily="34" charset="0"/>
                <a:ea typeface="Tahoma" pitchFamily="34" charset="0"/>
                <a:cs typeface="Tahoma" pitchFamily="34" charset="0"/>
              </a:rPr>
              <a:t>Доступен учет номенклатуры в разрезе любых индивидуальных характеристик</a:t>
            </a:r>
            <a:endParaRPr lang="ru-RU" altLang="ru-RU" sz="1600" dirty="0">
              <a:latin typeface="Tahoma" pitchFamily="34" charset="0"/>
              <a:ea typeface="Tahoma" pitchFamily="34" charset="0"/>
              <a:cs typeface="Tahoma" pitchFamily="34" charset="0"/>
            </a:endParaRPr>
          </a:p>
          <a:p>
            <a:pPr marL="131763" lvl="2" indent="-131763"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p:txBody>
      </p:sp>
      <p:pic>
        <p:nvPicPr>
          <p:cNvPr id="7" name="Рисунок 6"/>
          <p:cNvPicPr>
            <a:picLocks noChangeAspect="1"/>
          </p:cNvPicPr>
          <p:nvPr/>
        </p:nvPicPr>
        <p:blipFill>
          <a:blip r:embed="rId2" cstate="print"/>
          <a:stretch>
            <a:fillRect/>
          </a:stretch>
        </p:blipFill>
        <p:spPr>
          <a:xfrm>
            <a:off x="3491312" y="1729724"/>
            <a:ext cx="5143729" cy="2685383"/>
          </a:xfrm>
          <a:prstGeom prst="rect">
            <a:avLst/>
          </a:prstGeom>
          <a:ln>
            <a:solidFill>
              <a:schemeClr val="bg1">
                <a:lumMod val="65000"/>
              </a:schemeClr>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xfrm>
            <a:off x="480063" y="317182"/>
            <a:ext cx="8214359" cy="563599"/>
          </a:xfrm>
          <a:prstGeom prst="rect">
            <a:avLst/>
          </a:prstGeom>
          <a:noFill/>
          <a:ln w="9525">
            <a:noFill/>
            <a:miter lim="800000"/>
            <a:headEnd/>
            <a:tailEnd/>
          </a:ln>
        </p:spPr>
        <p:txBody>
          <a:bodyPr lIns="92075" tIns="46038" rIns="92075" bIns="46038" anchor="ctr">
            <a:noAutofit/>
          </a:bodyPr>
          <a:lstStyle/>
          <a:p>
            <a:pPr eaLnBrk="1" hangingPunct="1">
              <a:lnSpc>
                <a:spcPct val="80000"/>
              </a:lnSpc>
            </a:pPr>
            <a:r>
              <a:rPr lang="ru-RU" altLang="ru-RU" b="1" dirty="0"/>
              <a:t>Учет в разрезе серийных номеров, сроков годности</a:t>
            </a:r>
          </a:p>
        </p:txBody>
      </p:sp>
      <p:sp>
        <p:nvSpPr>
          <p:cNvPr id="5" name="Rectangle 5"/>
          <p:cNvSpPr>
            <a:spLocks noChangeArrowheads="1"/>
          </p:cNvSpPr>
          <p:nvPr/>
        </p:nvSpPr>
        <p:spPr bwMode="auto">
          <a:xfrm>
            <a:off x="312738" y="939987"/>
            <a:ext cx="8185150" cy="465138"/>
          </a:xfrm>
          <a:prstGeom prst="rect">
            <a:avLst/>
          </a:prstGeom>
          <a:noFill/>
          <a:ln w="9525">
            <a:noFill/>
            <a:miter lim="800000"/>
            <a:headEnd/>
            <a:tailEnd/>
          </a:ln>
        </p:spPr>
        <p:txBody>
          <a:bodyPr lIns="92075" tIns="46038" rIns="92075" bIns="46038"/>
          <a:lstStyle/>
          <a:p>
            <a:pPr marL="0" lvl="2" eaLnBrk="1" hangingPunct="1">
              <a:lnSpc>
                <a:spcPct val="90000"/>
              </a:lnSpc>
              <a:spcBef>
                <a:spcPts val="600"/>
              </a:spcBef>
              <a:spcAft>
                <a:spcPts val="600"/>
              </a:spcAft>
              <a:buClr>
                <a:schemeClr val="tx1"/>
              </a:buClr>
              <a:defRPr/>
            </a:pPr>
            <a:r>
              <a:rPr lang="ru-RU" altLang="ru-RU" sz="1600" b="1" dirty="0">
                <a:latin typeface="Tahoma" pitchFamily="34" charset="0"/>
                <a:ea typeface="Tahoma" pitchFamily="34" charset="0"/>
                <a:cs typeface="Tahoma" pitchFamily="34" charset="0"/>
              </a:rPr>
              <a:t>Ведение учета лекарственных средств в разрезе серий позволяет получать отчетность по:</a:t>
            </a:r>
          </a:p>
          <a:p>
            <a:pPr marL="271463" lvl="1" indent="-3175"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Сроку годности</a:t>
            </a:r>
          </a:p>
          <a:p>
            <a:pPr marL="271463" lvl="1" indent="-3175"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Серийному номеру</a:t>
            </a:r>
          </a:p>
          <a:p>
            <a:pPr marL="271463" lvl="1" indent="-3175"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Номеру и дате сертификата</a:t>
            </a:r>
          </a:p>
          <a:p>
            <a:pPr marL="271463" lvl="1" indent="-3175"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Дате выпуска</a:t>
            </a:r>
          </a:p>
          <a:p>
            <a:pPr marL="271463" lvl="1" indent="-3175"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Производителю</a:t>
            </a:r>
          </a:p>
          <a:p>
            <a:pPr marL="271463" lvl="1" indent="-3175"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Стране происхождения</a:t>
            </a:r>
          </a:p>
          <a:p>
            <a:pPr marL="131763" lvl="2" indent="-131763"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p:txBody>
      </p:sp>
      <p:sp>
        <p:nvSpPr>
          <p:cNvPr id="6" name="Rectangle 5"/>
          <p:cNvSpPr>
            <a:spLocks noChangeArrowheads="1"/>
          </p:cNvSpPr>
          <p:nvPr/>
        </p:nvSpPr>
        <p:spPr bwMode="auto">
          <a:xfrm>
            <a:off x="271463" y="3095812"/>
            <a:ext cx="3054350" cy="585788"/>
          </a:xfrm>
          <a:prstGeom prst="rect">
            <a:avLst/>
          </a:prstGeom>
          <a:noFill/>
          <a:ln w="9525">
            <a:noFill/>
            <a:miter lim="800000"/>
            <a:headEnd/>
            <a:tailEnd/>
          </a:ln>
        </p:spPr>
        <p:txBody>
          <a:bodyPr lIns="92075" tIns="46038" rIns="92075" bIns="46038"/>
          <a:lstStyle/>
          <a:p>
            <a:pPr marL="131763" lvl="2" indent="-131763" eaLnBrk="1" hangingPunct="1">
              <a:lnSpc>
                <a:spcPct val="90000"/>
              </a:lnSpc>
              <a:spcBef>
                <a:spcPct val="10000"/>
              </a:spcBef>
              <a:spcAft>
                <a:spcPct val="50000"/>
              </a:spcAft>
              <a:buClr>
                <a:schemeClr val="tx1"/>
              </a:buClr>
              <a:buFont typeface="Arial" pitchFamily="34" charset="0"/>
              <a:buChar char="•"/>
            </a:pPr>
            <a:endParaRPr lang="ru-RU" altLang="ru-RU" sz="1600">
              <a:latin typeface="Tahoma" pitchFamily="34" charset="0"/>
              <a:ea typeface="Tahoma" pitchFamily="34" charset="0"/>
              <a:cs typeface="Tahoma" pitchFamily="34" charset="0"/>
            </a:endParaRPr>
          </a:p>
          <a:p>
            <a:pPr marL="131763" lvl="2" indent="-131763" eaLnBrk="1" hangingPunct="1">
              <a:lnSpc>
                <a:spcPct val="90000"/>
              </a:lnSpc>
              <a:spcBef>
                <a:spcPct val="10000"/>
              </a:spcBef>
              <a:spcAft>
                <a:spcPct val="50000"/>
              </a:spcAft>
              <a:buClr>
                <a:schemeClr val="tx1"/>
              </a:buClr>
              <a:buFont typeface="Arial" pitchFamily="34" charset="0"/>
              <a:buChar char="•"/>
            </a:pPr>
            <a:endParaRPr lang="ru-RU" altLang="ru-RU" sz="1600">
              <a:latin typeface="Tahoma" pitchFamily="34" charset="0"/>
              <a:ea typeface="Tahoma" pitchFamily="34" charset="0"/>
              <a:cs typeface="Tahoma" pitchFamily="34" charset="0"/>
            </a:endParaRPr>
          </a:p>
        </p:txBody>
      </p:sp>
      <p:sp>
        <p:nvSpPr>
          <p:cNvPr id="7" name="Прямоугольник 5"/>
          <p:cNvSpPr>
            <a:spLocks noChangeArrowheads="1"/>
          </p:cNvSpPr>
          <p:nvPr/>
        </p:nvSpPr>
        <p:spPr bwMode="auto">
          <a:xfrm>
            <a:off x="292567" y="3724462"/>
            <a:ext cx="3412098" cy="757130"/>
          </a:xfrm>
          <a:prstGeom prst="rect">
            <a:avLst/>
          </a:prstGeom>
          <a:noFill/>
          <a:ln w="9525">
            <a:noFill/>
            <a:miter lim="800000"/>
            <a:headEnd/>
            <a:tailEnd/>
          </a:ln>
        </p:spPr>
        <p:txBody>
          <a:bodyPr wrap="square">
            <a:spAutoFit/>
          </a:bodyPr>
          <a:lstStyle/>
          <a:p>
            <a:pPr marL="0" lvl="2" indent="-131763" eaLnBrk="1" hangingPunct="1">
              <a:lnSpc>
                <a:spcPct val="90000"/>
              </a:lnSpc>
              <a:spcBef>
                <a:spcPts val="600"/>
              </a:spcBef>
              <a:spcAft>
                <a:spcPts val="600"/>
              </a:spcAft>
              <a:buClr>
                <a:schemeClr val="tx1"/>
              </a:buClr>
            </a:pPr>
            <a:r>
              <a:rPr lang="ru-RU" altLang="ru-RU" sz="1600" b="1" dirty="0">
                <a:latin typeface="Tahoma" pitchFamily="34" charset="0"/>
                <a:ea typeface="Tahoma" pitchFamily="34" charset="0"/>
                <a:cs typeface="Tahoma" pitchFamily="34" charset="0"/>
              </a:rPr>
              <a:t>Каждая номенклатурная позиция имеет свой индивидуальный набор серий</a:t>
            </a:r>
          </a:p>
        </p:txBody>
      </p:sp>
      <p:pic>
        <p:nvPicPr>
          <p:cNvPr id="8" name="Рисунок 7"/>
          <p:cNvPicPr>
            <a:picLocks noChangeAspect="1"/>
          </p:cNvPicPr>
          <p:nvPr/>
        </p:nvPicPr>
        <p:blipFill>
          <a:blip r:embed="rId2" cstate="print"/>
          <a:stretch>
            <a:fillRect/>
          </a:stretch>
        </p:blipFill>
        <p:spPr>
          <a:xfrm>
            <a:off x="3774702" y="1425388"/>
            <a:ext cx="5074481" cy="3237194"/>
          </a:xfrm>
          <a:prstGeom prst="rect">
            <a:avLst/>
          </a:prstGeom>
          <a:ln>
            <a:solidFill>
              <a:schemeClr val="bg1">
                <a:lumMod val="65000"/>
              </a:schemeClr>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dirty="0" smtClean="0"/>
              <a:t>Обработка «Помощник перехода на справочник Серии номенклатуры»</a:t>
            </a:r>
            <a:endParaRPr lang="ru-RU" dirty="0"/>
          </a:p>
        </p:txBody>
      </p:sp>
      <p:sp>
        <p:nvSpPr>
          <p:cNvPr id="3" name="Подзаголовок 2"/>
          <p:cNvSpPr>
            <a:spLocks noGrp="1"/>
          </p:cNvSpPr>
          <p:nvPr>
            <p:ph type="subTitle" idx="1"/>
          </p:nvPr>
        </p:nvSpPr>
        <p:spPr>
          <a:xfrm>
            <a:off x="480060" y="1095554"/>
            <a:ext cx="8214360" cy="3726611"/>
          </a:xfrm>
        </p:spPr>
        <p:txBody>
          <a:bodyPr/>
          <a:lstStyle/>
          <a:p>
            <a:pPr algn="just" rtl="0">
              <a:spcBef>
                <a:spcPts val="600"/>
              </a:spcBef>
              <a:spcAft>
                <a:spcPts val="600"/>
              </a:spcAft>
              <a:defRPr/>
            </a:pPr>
            <a:r>
              <a:rPr lang="ru-RU" sz="1600" dirty="0" smtClean="0">
                <a:latin typeface="Tahoma" pitchFamily="34" charset="0"/>
                <a:ea typeface="Tahoma" pitchFamily="34" charset="0"/>
                <a:cs typeface="Tahoma" pitchFamily="34" charset="0"/>
              </a:rPr>
              <a:t>Обработка </a:t>
            </a:r>
            <a:r>
              <a:rPr lang="ru-RU" sz="1600" b="1" dirty="0" smtClean="0">
                <a:latin typeface="Tahoma" pitchFamily="34" charset="0"/>
                <a:ea typeface="Tahoma" pitchFamily="34" charset="0"/>
                <a:cs typeface="Tahoma" pitchFamily="34" charset="0"/>
              </a:rPr>
              <a:t>Помощник переход на справочник Серии номенклатуры </a:t>
            </a:r>
            <a:r>
              <a:rPr lang="ru-RU" sz="1600" dirty="0" smtClean="0">
                <a:latin typeface="Tahoma" pitchFamily="34" charset="0"/>
                <a:ea typeface="Tahoma" pitchFamily="34" charset="0"/>
                <a:cs typeface="Tahoma" pitchFamily="34" charset="0"/>
              </a:rPr>
              <a:t>позволяет загружать документы порционно, за определенный период.</a:t>
            </a:r>
          </a:p>
          <a:p>
            <a:pPr algn="just" rtl="0">
              <a:spcBef>
                <a:spcPts val="600"/>
              </a:spcBef>
              <a:spcAft>
                <a:spcPts val="600"/>
              </a:spcAft>
              <a:defRPr/>
            </a:pPr>
            <a:endParaRPr lang="ru-RU" sz="1600" dirty="0" smtClean="0">
              <a:latin typeface="Tahoma" pitchFamily="34" charset="0"/>
              <a:ea typeface="Tahoma" pitchFamily="34" charset="0"/>
              <a:cs typeface="Tahoma" pitchFamily="34" charset="0"/>
            </a:endParaRPr>
          </a:p>
          <a:p>
            <a:pPr algn="just" rtl="0">
              <a:spcBef>
                <a:spcPts val="600"/>
              </a:spcBef>
              <a:spcAft>
                <a:spcPts val="600"/>
              </a:spcAft>
              <a:defRPr/>
            </a:pPr>
            <a:endParaRPr lang="ru-RU" sz="1600" dirty="0" smtClean="0">
              <a:latin typeface="Tahoma" pitchFamily="34" charset="0"/>
              <a:ea typeface="Tahoma" pitchFamily="34" charset="0"/>
              <a:cs typeface="Tahoma" pitchFamily="34" charset="0"/>
            </a:endParaRPr>
          </a:p>
          <a:p>
            <a:pPr algn="just" rtl="0">
              <a:spcBef>
                <a:spcPts val="600"/>
              </a:spcBef>
              <a:spcAft>
                <a:spcPts val="600"/>
              </a:spcAft>
              <a:defRPr/>
            </a:pPr>
            <a:endParaRPr lang="ru-RU" sz="1600" dirty="0" smtClean="0">
              <a:latin typeface="Tahoma" pitchFamily="34" charset="0"/>
              <a:ea typeface="Tahoma" pitchFamily="34" charset="0"/>
              <a:cs typeface="Tahoma" pitchFamily="34" charset="0"/>
            </a:endParaRPr>
          </a:p>
          <a:p>
            <a:pPr algn="just" rtl="0">
              <a:spcBef>
                <a:spcPts val="600"/>
              </a:spcBef>
              <a:spcAft>
                <a:spcPts val="600"/>
              </a:spcAft>
              <a:defRPr/>
            </a:pPr>
            <a:endParaRPr lang="ru-RU" sz="1600" dirty="0" smtClean="0">
              <a:latin typeface="Tahoma" pitchFamily="34" charset="0"/>
              <a:ea typeface="Tahoma" pitchFamily="34" charset="0"/>
              <a:cs typeface="Tahoma" pitchFamily="34" charset="0"/>
            </a:endParaRPr>
          </a:p>
          <a:p>
            <a:pPr algn="just" rtl="0">
              <a:spcBef>
                <a:spcPts val="600"/>
              </a:spcBef>
              <a:spcAft>
                <a:spcPts val="600"/>
              </a:spcAft>
              <a:defRPr/>
            </a:pPr>
            <a:endParaRPr lang="ru-RU" sz="1600" dirty="0" smtClean="0">
              <a:latin typeface="Tahoma" pitchFamily="34" charset="0"/>
              <a:ea typeface="Tahoma" pitchFamily="34" charset="0"/>
              <a:cs typeface="Tahoma" pitchFamily="34" charset="0"/>
            </a:endParaRPr>
          </a:p>
          <a:p>
            <a:pPr algn="just" rtl="0">
              <a:spcBef>
                <a:spcPts val="600"/>
              </a:spcBef>
              <a:spcAft>
                <a:spcPts val="600"/>
              </a:spcAft>
              <a:defRPr/>
            </a:pPr>
            <a:endParaRPr lang="ru-RU" sz="1600" dirty="0" smtClean="0"/>
          </a:p>
          <a:p>
            <a:pPr algn="just" rtl="0">
              <a:spcBef>
                <a:spcPts val="600"/>
              </a:spcBef>
              <a:spcAft>
                <a:spcPts val="600"/>
              </a:spcAft>
              <a:defRPr/>
            </a:pPr>
            <a:endParaRPr lang="ru-RU" sz="1600" dirty="0" smtClean="0"/>
          </a:p>
          <a:p>
            <a:pPr algn="just">
              <a:spcBef>
                <a:spcPts val="600"/>
              </a:spcBef>
              <a:spcAft>
                <a:spcPts val="600"/>
              </a:spcAft>
            </a:pPr>
            <a:r>
              <a:rPr lang="ru-RU" sz="1600" dirty="0" smtClean="0"/>
              <a:t>Подробное описание действий по переходу приведено в описании нового в релизе </a:t>
            </a:r>
            <a:r>
              <a:rPr lang="ru-RU" sz="1600" dirty="0" smtClean="0">
                <a:latin typeface="Tahoma" pitchFamily="34" charset="0"/>
                <a:ea typeface="Tahoma" pitchFamily="34" charset="0"/>
                <a:cs typeface="Tahoma" pitchFamily="34" charset="0"/>
              </a:rPr>
              <a:t>2.3.14.2</a:t>
            </a:r>
            <a:r>
              <a:rPr lang="ru-RU" sz="1600" dirty="0" smtClean="0"/>
              <a:t>.</a:t>
            </a:r>
            <a:endParaRPr lang="ru-RU" sz="1600" dirty="0"/>
          </a:p>
        </p:txBody>
      </p:sp>
      <p:pic>
        <p:nvPicPr>
          <p:cNvPr id="4" name="Рисунок 3" descr="2024-07-05_12h24_19.png"/>
          <p:cNvPicPr>
            <a:picLocks noChangeAspect="1"/>
          </p:cNvPicPr>
          <p:nvPr/>
        </p:nvPicPr>
        <p:blipFill>
          <a:blip r:embed="rId2" cstate="print"/>
          <a:stretch>
            <a:fillRect/>
          </a:stretch>
        </p:blipFill>
        <p:spPr>
          <a:xfrm>
            <a:off x="0" y="1652522"/>
            <a:ext cx="9144000" cy="258032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xfrm>
            <a:off x="1018903" y="317183"/>
            <a:ext cx="7360920" cy="523258"/>
          </a:xfrm>
          <a:prstGeom prst="rect">
            <a:avLst/>
          </a:prstGeom>
          <a:noFill/>
          <a:ln w="9525">
            <a:noFill/>
            <a:miter lim="800000"/>
            <a:headEnd/>
            <a:tailEnd/>
          </a:ln>
        </p:spPr>
        <p:txBody>
          <a:bodyPr lIns="92075" tIns="46038" rIns="92075" bIns="46038" anchor="ctr">
            <a:noAutofit/>
          </a:bodyPr>
          <a:lstStyle/>
          <a:p>
            <a:pPr eaLnBrk="1" hangingPunct="1">
              <a:lnSpc>
                <a:spcPct val="80000"/>
              </a:lnSpc>
            </a:pPr>
            <a:r>
              <a:rPr lang="ru-RU" altLang="ru-RU" b="1" dirty="0"/>
              <a:t>Государственный реестр лекарственных средств</a:t>
            </a:r>
          </a:p>
        </p:txBody>
      </p:sp>
      <p:sp>
        <p:nvSpPr>
          <p:cNvPr id="5" name="Rectangle 5"/>
          <p:cNvSpPr>
            <a:spLocks noChangeArrowheads="1"/>
          </p:cNvSpPr>
          <p:nvPr/>
        </p:nvSpPr>
        <p:spPr bwMode="auto">
          <a:xfrm>
            <a:off x="133351" y="925792"/>
            <a:ext cx="8540844" cy="2306638"/>
          </a:xfrm>
          <a:prstGeom prst="rect">
            <a:avLst/>
          </a:prstGeom>
          <a:noFill/>
          <a:ln w="9525">
            <a:noFill/>
            <a:miter lim="800000"/>
            <a:headEnd/>
            <a:tailEnd/>
          </a:ln>
        </p:spPr>
        <p:txBody>
          <a:bodyPr lIns="92075" tIns="46038" rIns="92075" bIns="46038"/>
          <a:lstStyle/>
          <a:p>
            <a:pPr marL="176213" lvl="2" algn="just" eaLnBrk="1" hangingPunct="1">
              <a:lnSpc>
                <a:spcPct val="90000"/>
              </a:lnSpc>
              <a:spcBef>
                <a:spcPts val="600"/>
              </a:spcBef>
              <a:spcAft>
                <a:spcPts val="600"/>
              </a:spcAft>
              <a:buClr>
                <a:schemeClr val="tx1"/>
              </a:buClr>
              <a:buFont typeface="Arial" pitchFamily="34" charset="0"/>
              <a:buChar char="•"/>
              <a:defRPr/>
            </a:pPr>
            <a:r>
              <a:rPr lang="ru-RU" altLang="ru-RU" sz="1400" dirty="0">
                <a:latin typeface="Tahoma" pitchFamily="34" charset="0"/>
                <a:ea typeface="Tahoma" pitchFamily="34" charset="0"/>
                <a:cs typeface="Tahoma" pitchFamily="34" charset="0"/>
              </a:rPr>
              <a:t> Для облегчения процесса заполнения справочника «Номенклатура» используется «Государственный реестр лекарственных средств, изделий медицинского назначения и медицинской техники Республики Казахстан»</a:t>
            </a:r>
          </a:p>
          <a:p>
            <a:pPr marL="176213" lvl="2" algn="just" eaLnBrk="1" hangingPunct="1">
              <a:lnSpc>
                <a:spcPct val="90000"/>
              </a:lnSpc>
              <a:spcBef>
                <a:spcPts val="600"/>
              </a:spcBef>
              <a:spcAft>
                <a:spcPts val="600"/>
              </a:spcAft>
              <a:buClr>
                <a:schemeClr val="tx1"/>
              </a:buClr>
              <a:buFont typeface="Arial" pitchFamily="34" charset="0"/>
              <a:buChar char="•"/>
              <a:defRPr/>
            </a:pPr>
            <a:r>
              <a:rPr lang="ru-RU" altLang="ru-RU" sz="1400" dirty="0">
                <a:latin typeface="Tahoma" pitchFamily="34" charset="0"/>
                <a:ea typeface="Tahoma" pitchFamily="34" charset="0"/>
                <a:cs typeface="Tahoma" pitchFamily="34" charset="0"/>
              </a:rPr>
              <a:t> Программа поддерживает загрузку данных из «Государственного реестра ЛС, ИМН и МТ РК»</a:t>
            </a:r>
          </a:p>
          <a:p>
            <a:pPr marL="176213" lvl="2" algn="just" eaLnBrk="1" hangingPunct="1">
              <a:lnSpc>
                <a:spcPct val="90000"/>
              </a:lnSpc>
              <a:spcBef>
                <a:spcPts val="600"/>
              </a:spcBef>
              <a:spcAft>
                <a:spcPts val="600"/>
              </a:spcAft>
              <a:buClr>
                <a:schemeClr val="tx1"/>
              </a:buClr>
              <a:buFont typeface="Arial" pitchFamily="34" charset="0"/>
              <a:buChar char="•"/>
              <a:defRPr/>
            </a:pPr>
            <a:r>
              <a:rPr lang="ru-RU" altLang="ru-RU" sz="1400" dirty="0">
                <a:latin typeface="Tahoma" pitchFamily="34" charset="0"/>
                <a:ea typeface="Tahoma" pitchFamily="34" charset="0"/>
                <a:cs typeface="Tahoma" pitchFamily="34" charset="0"/>
              </a:rPr>
              <a:t> Государственный реестр ЛС, ИМН и МТ РК размещен на сайте Национального центра </a:t>
            </a:r>
            <a:r>
              <a:rPr lang="ru-RU" altLang="ru-RU" sz="1400" dirty="0" smtClean="0">
                <a:latin typeface="Tahoma" pitchFamily="34" charset="0"/>
                <a:ea typeface="Tahoma" pitchFamily="34" charset="0"/>
                <a:cs typeface="Tahoma" pitchFamily="34" charset="0"/>
              </a:rPr>
              <a:t>экспертизы.</a:t>
            </a:r>
            <a:endParaRPr lang="ru-RU" altLang="ru-RU" sz="1400" dirty="0">
              <a:latin typeface="Tahoma" pitchFamily="34" charset="0"/>
              <a:ea typeface="Tahoma" pitchFamily="34" charset="0"/>
              <a:cs typeface="Tahoma" pitchFamily="34" charset="0"/>
            </a:endParaRPr>
          </a:p>
          <a:p>
            <a:pPr marL="0"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400" dirty="0">
              <a:latin typeface="Tahoma" pitchFamily="34" charset="0"/>
              <a:ea typeface="Tahoma" pitchFamily="34" charset="0"/>
              <a:cs typeface="Tahoma" pitchFamily="34" charset="0"/>
            </a:endParaRPr>
          </a:p>
          <a:p>
            <a:pPr marL="0"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4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4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4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4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4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400" dirty="0">
              <a:latin typeface="Tahoma" pitchFamily="34" charset="0"/>
              <a:ea typeface="Tahoma" pitchFamily="34" charset="0"/>
              <a:cs typeface="Tahoma" pitchFamily="34" charset="0"/>
            </a:endParaRPr>
          </a:p>
        </p:txBody>
      </p:sp>
      <p:pic>
        <p:nvPicPr>
          <p:cNvPr id="6" name="Рисунок 5"/>
          <p:cNvPicPr>
            <a:picLocks noChangeAspect="1"/>
          </p:cNvPicPr>
          <p:nvPr/>
        </p:nvPicPr>
        <p:blipFill>
          <a:blip r:embed="rId2" cstate="print"/>
          <a:stretch>
            <a:fillRect/>
          </a:stretch>
        </p:blipFill>
        <p:spPr>
          <a:xfrm>
            <a:off x="1592729" y="2426087"/>
            <a:ext cx="5856941" cy="2541575"/>
          </a:xfrm>
          <a:prstGeom prst="rect">
            <a:avLst/>
          </a:prstGeom>
          <a:ln>
            <a:solidFill>
              <a:schemeClr val="bg1">
                <a:lumMod val="65000"/>
              </a:schemeClr>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06108" y="795244"/>
            <a:ext cx="8568951" cy="3843991"/>
          </a:xfrm>
          <a:prstGeom prst="rect">
            <a:avLst/>
          </a:prstGeom>
          <a:noFill/>
          <a:ln w="9525">
            <a:noFill/>
            <a:miter lim="800000"/>
            <a:headEnd/>
            <a:tailEnd/>
          </a:ln>
        </p:spPr>
        <p:txBody>
          <a:bodyPr lIns="92075" tIns="46038" rIns="92075" bIns="46038"/>
          <a:lstStyle/>
          <a:p>
            <a:pPr marL="0" lvl="2" algn="just" eaLnBrk="1" hangingPunct="1">
              <a:lnSpc>
                <a:spcPct val="90000"/>
              </a:lnSpc>
              <a:spcBef>
                <a:spcPts val="600"/>
              </a:spcBef>
              <a:spcAft>
                <a:spcPts val="600"/>
              </a:spcAft>
              <a:buClr>
                <a:schemeClr val="tx1"/>
              </a:buClr>
              <a:buFont typeface="Arial" pitchFamily="34" charset="0"/>
              <a:buChar char="•"/>
              <a:defRPr/>
            </a:pPr>
            <a:r>
              <a:rPr lang="ru-RU" altLang="ru-RU" sz="1400" dirty="0" smtClean="0">
                <a:latin typeface="Tahoma" pitchFamily="34" charset="0"/>
                <a:ea typeface="Tahoma" pitchFamily="34" charset="0"/>
                <a:cs typeface="Tahoma" pitchFamily="34" charset="0"/>
              </a:rPr>
              <a:t> Для </a:t>
            </a:r>
            <a:r>
              <a:rPr lang="ru-RU" altLang="ru-RU" sz="1400" dirty="0">
                <a:latin typeface="Tahoma" pitchFamily="34" charset="0"/>
                <a:ea typeface="Tahoma" pitchFamily="34" charset="0"/>
                <a:cs typeface="Tahoma" pitchFamily="34" charset="0"/>
              </a:rPr>
              <a:t>номенклатуры назначаются различные виды цен: закупочные, оптовые, розничные, цены центрального офиса и т.д.</a:t>
            </a:r>
          </a:p>
          <a:p>
            <a:pPr marL="0" lvl="2" algn="just" eaLnBrk="1" hangingPunct="1">
              <a:lnSpc>
                <a:spcPct val="90000"/>
              </a:lnSpc>
              <a:spcBef>
                <a:spcPts val="600"/>
              </a:spcBef>
              <a:spcAft>
                <a:spcPts val="600"/>
              </a:spcAft>
              <a:buClr>
                <a:schemeClr val="tx1"/>
              </a:buClr>
              <a:buFont typeface="Arial" pitchFamily="34" charset="0"/>
              <a:buChar char="•"/>
              <a:defRPr/>
            </a:pPr>
            <a:r>
              <a:rPr lang="ru-RU" altLang="ru-RU" sz="1400" dirty="0">
                <a:latin typeface="Tahoma" pitchFamily="34" charset="0"/>
                <a:ea typeface="Tahoma" pitchFamily="34" charset="0"/>
                <a:cs typeface="Tahoma" pitchFamily="34" charset="0"/>
              </a:rPr>
              <a:t> Номенклатурные позиции объединяются в ценовые группы. В одну ценовую группу входят товары с одинаковой розничной наценкой</a:t>
            </a:r>
          </a:p>
          <a:p>
            <a:pPr marL="0" lvl="2" algn="just" eaLnBrk="1" hangingPunct="1">
              <a:lnSpc>
                <a:spcPct val="90000"/>
              </a:lnSpc>
              <a:spcBef>
                <a:spcPts val="600"/>
              </a:spcBef>
              <a:spcAft>
                <a:spcPts val="600"/>
              </a:spcAft>
              <a:buClr>
                <a:schemeClr val="tx1"/>
              </a:buClr>
              <a:buFont typeface="Arial" pitchFamily="34" charset="0"/>
              <a:buChar char="•"/>
              <a:defRPr/>
            </a:pPr>
            <a:r>
              <a:rPr lang="ru-RU" altLang="ru-RU" sz="1400" dirty="0">
                <a:latin typeface="Tahoma" pitchFamily="34" charset="0"/>
                <a:ea typeface="Tahoma" pitchFamily="34" charset="0"/>
                <a:cs typeface="Tahoma" pitchFamily="34" charset="0"/>
              </a:rPr>
              <a:t> Для упрощения создания нового вида цены разработан мастер формирования наценок. Мастер позволит создать новый вид цены с автоматической наценкой или сформирует пороговые наценки, в зависимости от диапазона цены поступления</a:t>
            </a:r>
          </a:p>
          <a:p>
            <a:pPr marL="0" lvl="2" algn="just" eaLnBrk="1" hangingPunct="1">
              <a:lnSpc>
                <a:spcPct val="90000"/>
              </a:lnSpc>
              <a:spcBef>
                <a:spcPts val="600"/>
              </a:spcBef>
              <a:spcAft>
                <a:spcPts val="600"/>
              </a:spcAft>
              <a:buClr>
                <a:schemeClr val="tx1"/>
              </a:buClr>
              <a:buFont typeface="Arial" pitchFamily="34" charset="0"/>
              <a:buChar char="•"/>
              <a:defRPr/>
            </a:pPr>
            <a:r>
              <a:rPr lang="ru-RU" altLang="ru-RU" sz="1400" dirty="0">
                <a:latin typeface="Tahoma" pitchFamily="34" charset="0"/>
                <a:ea typeface="Tahoma" pitchFamily="34" charset="0"/>
                <a:cs typeface="Tahoma" pitchFamily="34" charset="0"/>
              </a:rPr>
              <a:t> Механизм отложенного назначения цен: цены сначала рассчитываются, а в действие вводятся с определенной даты</a:t>
            </a:r>
          </a:p>
          <a:p>
            <a:pPr marL="0" lvl="2" indent="-131763" algn="just" eaLnBrk="1" hangingPunct="1">
              <a:lnSpc>
                <a:spcPct val="90000"/>
              </a:lnSpc>
              <a:spcBef>
                <a:spcPts val="600"/>
              </a:spcBef>
              <a:spcAft>
                <a:spcPts val="600"/>
              </a:spcAft>
              <a:buClr>
                <a:schemeClr val="tx1"/>
              </a:buClr>
              <a:defRPr/>
            </a:pPr>
            <a:r>
              <a:rPr lang="ru-RU" altLang="ru-RU" sz="1400" b="1" dirty="0">
                <a:latin typeface="Tahoma" pitchFamily="34" charset="0"/>
                <a:ea typeface="Tahoma" pitchFamily="34" charset="0"/>
                <a:cs typeface="Tahoma" pitchFamily="34" charset="0"/>
              </a:rPr>
              <a:t>Цена для номенклатуры:</a:t>
            </a:r>
          </a:p>
          <a:p>
            <a:pPr marL="268288" lvl="3" algn="just" eaLnBrk="1" hangingPunct="1">
              <a:lnSpc>
                <a:spcPct val="90000"/>
              </a:lnSpc>
              <a:spcBef>
                <a:spcPts val="600"/>
              </a:spcBef>
              <a:spcAft>
                <a:spcPts val="600"/>
              </a:spcAft>
              <a:buClr>
                <a:schemeClr val="tx1"/>
              </a:buClr>
              <a:buFont typeface="Arial" pitchFamily="34" charset="0"/>
              <a:buChar char="•"/>
              <a:defRPr/>
            </a:pPr>
            <a:r>
              <a:rPr lang="ru-RU" altLang="ru-RU" sz="1400" dirty="0">
                <a:latin typeface="Tahoma" pitchFamily="34" charset="0"/>
                <a:ea typeface="Tahoma" pitchFamily="34" charset="0"/>
                <a:cs typeface="Tahoma" pitchFamily="34" charset="0"/>
              </a:rPr>
              <a:t> Вводится вручную</a:t>
            </a:r>
          </a:p>
          <a:p>
            <a:pPr marL="268288" lvl="3" algn="just" eaLnBrk="1" hangingPunct="1">
              <a:lnSpc>
                <a:spcPct val="90000"/>
              </a:lnSpc>
              <a:spcBef>
                <a:spcPts val="600"/>
              </a:spcBef>
              <a:spcAft>
                <a:spcPts val="600"/>
              </a:spcAft>
              <a:buClr>
                <a:schemeClr val="tx1"/>
              </a:buClr>
              <a:buFont typeface="Arial" pitchFamily="34" charset="0"/>
              <a:buChar char="•"/>
              <a:defRPr/>
            </a:pPr>
            <a:r>
              <a:rPr lang="ru-RU" altLang="ru-RU" sz="1400" dirty="0">
                <a:latin typeface="Tahoma" pitchFamily="34" charset="0"/>
                <a:ea typeface="Tahoma" pitchFamily="34" charset="0"/>
                <a:cs typeface="Tahoma" pitchFamily="34" charset="0"/>
              </a:rPr>
              <a:t> Заполняется по данным информационной базы</a:t>
            </a:r>
          </a:p>
          <a:p>
            <a:pPr marL="268288" lvl="3" algn="just" eaLnBrk="1" hangingPunct="1">
              <a:lnSpc>
                <a:spcPct val="90000"/>
              </a:lnSpc>
              <a:spcBef>
                <a:spcPts val="600"/>
              </a:spcBef>
              <a:spcAft>
                <a:spcPts val="600"/>
              </a:spcAft>
              <a:buClr>
                <a:schemeClr val="tx1"/>
              </a:buClr>
              <a:buFont typeface="Arial" pitchFamily="34" charset="0"/>
              <a:buChar char="•"/>
              <a:defRPr/>
            </a:pPr>
            <a:r>
              <a:rPr lang="ru-RU" altLang="ru-RU" sz="1400" dirty="0">
                <a:latin typeface="Tahoma" pitchFamily="34" charset="0"/>
                <a:ea typeface="Tahoma" pitchFamily="34" charset="0"/>
                <a:cs typeface="Tahoma" pitchFamily="34" charset="0"/>
              </a:rPr>
              <a:t> Заполняется по данным информационной базы при поступлении</a:t>
            </a:r>
          </a:p>
          <a:p>
            <a:pPr marL="268288" lvl="3" algn="just" eaLnBrk="1" hangingPunct="1">
              <a:lnSpc>
                <a:spcPct val="90000"/>
              </a:lnSpc>
              <a:spcBef>
                <a:spcPts val="600"/>
              </a:spcBef>
              <a:spcAft>
                <a:spcPts val="600"/>
              </a:spcAft>
              <a:buClr>
                <a:schemeClr val="tx1"/>
              </a:buClr>
              <a:buFont typeface="Arial" pitchFamily="34" charset="0"/>
              <a:buChar char="•"/>
              <a:defRPr/>
            </a:pPr>
            <a:r>
              <a:rPr lang="ru-RU" altLang="ru-RU" sz="1400" dirty="0">
                <a:latin typeface="Tahoma" pitchFamily="34" charset="0"/>
                <a:ea typeface="Tahoma" pitchFamily="34" charset="0"/>
                <a:cs typeface="Tahoma" pitchFamily="34" charset="0"/>
              </a:rPr>
              <a:t> Рассчитывается в зависимости от других видов цен</a:t>
            </a:r>
          </a:p>
          <a:p>
            <a:pPr marL="0"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400" dirty="0">
              <a:latin typeface="Tahoma" pitchFamily="34" charset="0"/>
              <a:ea typeface="Tahoma" pitchFamily="34" charset="0"/>
              <a:cs typeface="Tahoma" pitchFamily="34" charset="0"/>
            </a:endParaRPr>
          </a:p>
          <a:p>
            <a:pPr marL="0"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400" dirty="0">
              <a:latin typeface="Tahoma" pitchFamily="34" charset="0"/>
              <a:ea typeface="Tahoma" pitchFamily="34" charset="0"/>
              <a:cs typeface="Tahoma" pitchFamily="34" charset="0"/>
            </a:endParaRPr>
          </a:p>
          <a:p>
            <a:pPr marL="0"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4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4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4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4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4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400" dirty="0">
              <a:latin typeface="Tahoma" pitchFamily="34" charset="0"/>
              <a:ea typeface="Tahoma" pitchFamily="34" charset="0"/>
              <a:cs typeface="Tahoma" pitchFamily="34" charset="0"/>
            </a:endParaRPr>
          </a:p>
        </p:txBody>
      </p:sp>
      <p:sp>
        <p:nvSpPr>
          <p:cNvPr id="6" name="Rectangle 5"/>
          <p:cNvSpPr>
            <a:spLocks noChangeArrowheads="1"/>
          </p:cNvSpPr>
          <p:nvPr/>
        </p:nvSpPr>
        <p:spPr bwMode="auto">
          <a:xfrm>
            <a:off x="271463" y="3492500"/>
            <a:ext cx="3054350" cy="585788"/>
          </a:xfrm>
          <a:prstGeom prst="rect">
            <a:avLst/>
          </a:prstGeom>
          <a:noFill/>
          <a:ln w="9525">
            <a:noFill/>
            <a:miter lim="800000"/>
            <a:headEnd/>
            <a:tailEnd/>
          </a:ln>
        </p:spPr>
        <p:txBody>
          <a:bodyPr lIns="92075" tIns="46038" rIns="92075" bIns="46038"/>
          <a:lstStyle/>
          <a:p>
            <a:pPr marL="131763" lvl="2" indent="-131763" eaLnBrk="1" hangingPunct="1">
              <a:lnSpc>
                <a:spcPct val="90000"/>
              </a:lnSpc>
              <a:spcBef>
                <a:spcPct val="10000"/>
              </a:spcBef>
              <a:spcAft>
                <a:spcPct val="50000"/>
              </a:spcAft>
              <a:buClr>
                <a:srgbClr val="CC0000"/>
              </a:buClr>
              <a:buFont typeface="Wingdings" charset="2"/>
              <a:buChar char="§"/>
            </a:pPr>
            <a:endParaRPr lang="ru-RU" altLang="ru-RU" sz="1600">
              <a:solidFill>
                <a:srgbClr val="333333"/>
              </a:solidFill>
            </a:endParaRPr>
          </a:p>
          <a:p>
            <a:pPr marL="131763" lvl="2" indent="-131763" eaLnBrk="1" hangingPunct="1">
              <a:lnSpc>
                <a:spcPct val="90000"/>
              </a:lnSpc>
              <a:spcBef>
                <a:spcPct val="10000"/>
              </a:spcBef>
              <a:spcAft>
                <a:spcPct val="50000"/>
              </a:spcAft>
              <a:buClr>
                <a:srgbClr val="CC0000"/>
              </a:buClr>
              <a:buFont typeface="Wingdings" charset="2"/>
              <a:buChar char="§"/>
            </a:pPr>
            <a:endParaRPr lang="ru-RU" altLang="ru-RU" sz="1600">
              <a:solidFill>
                <a:srgbClr val="333333"/>
              </a:solidFill>
            </a:endParaRPr>
          </a:p>
        </p:txBody>
      </p:sp>
      <p:sp>
        <p:nvSpPr>
          <p:cNvPr id="7" name="Rectangle 2"/>
          <p:cNvSpPr>
            <a:spLocks noGrp="1" noChangeArrowheads="1"/>
          </p:cNvSpPr>
          <p:nvPr>
            <p:ph type="ctrTitle"/>
          </p:nvPr>
        </p:nvSpPr>
        <p:spPr bwMode="auto">
          <a:prstGeom prst="rect">
            <a:avLst/>
          </a:prstGeom>
          <a:noFill/>
          <a:ln w="9525">
            <a:noFill/>
            <a:miter lim="800000"/>
            <a:headEnd/>
            <a:tailEnd/>
          </a:ln>
        </p:spPr>
        <p:txBody>
          <a:bodyPr lIns="92075" tIns="46038" rIns="92075" bIns="46038" anchor="ctr"/>
          <a:lstStyle/>
          <a:p>
            <a:pPr eaLnBrk="1" hangingPunct="1">
              <a:lnSpc>
                <a:spcPct val="80000"/>
              </a:lnSpc>
            </a:pPr>
            <a:r>
              <a:rPr lang="ru-RU" altLang="ru-RU" b="1" dirty="0"/>
              <a:t>Управление ценообразованием</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prstGeom prst="rect">
            <a:avLst/>
          </a:prstGeom>
          <a:noFill/>
          <a:ln w="9525">
            <a:noFill/>
            <a:miter lim="800000"/>
            <a:headEnd/>
            <a:tailEnd/>
          </a:ln>
        </p:spPr>
        <p:txBody>
          <a:bodyPr lIns="92075" tIns="46038" rIns="92075" bIns="46038" anchor="ctr"/>
          <a:lstStyle/>
          <a:p>
            <a:pPr eaLnBrk="1" hangingPunct="1">
              <a:lnSpc>
                <a:spcPct val="80000"/>
              </a:lnSpc>
            </a:pPr>
            <a:r>
              <a:rPr lang="ru-RU" altLang="ru-RU" b="1" dirty="0"/>
              <a:t>Настройка видов цен номенклатуры</a:t>
            </a:r>
          </a:p>
        </p:txBody>
      </p:sp>
      <p:sp>
        <p:nvSpPr>
          <p:cNvPr id="5" name="Rectangle 5"/>
          <p:cNvSpPr>
            <a:spLocks noChangeArrowheads="1"/>
          </p:cNvSpPr>
          <p:nvPr/>
        </p:nvSpPr>
        <p:spPr bwMode="auto">
          <a:xfrm>
            <a:off x="189782" y="1095935"/>
            <a:ext cx="3950897" cy="3890133"/>
          </a:xfrm>
          <a:prstGeom prst="rect">
            <a:avLst/>
          </a:prstGeom>
          <a:noFill/>
          <a:ln w="9525">
            <a:noFill/>
            <a:miter lim="800000"/>
            <a:headEnd/>
            <a:tailEnd/>
          </a:ln>
        </p:spPr>
        <p:txBody>
          <a:bodyPr lIns="92075" tIns="46038" rIns="92075" bIns="46038"/>
          <a:lstStyle/>
          <a:p>
            <a:pPr marL="176213" lvl="2" algn="just"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Если розничная цена зависит от других видов цен, то для расчета цен используются формулы</a:t>
            </a:r>
          </a:p>
          <a:p>
            <a:pPr marL="176213" lvl="2" algn="just"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Каждой ценовой группе может быть задана своя расчетная </a:t>
            </a:r>
            <a:r>
              <a:rPr lang="ru-RU" altLang="ru-RU" sz="1600" dirty="0" smtClean="0">
                <a:latin typeface="Tahoma" pitchFamily="34" charset="0"/>
                <a:ea typeface="Tahoma" pitchFamily="34" charset="0"/>
                <a:cs typeface="Tahoma" pitchFamily="34" charset="0"/>
              </a:rPr>
              <a:t>формула</a:t>
            </a: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p:txBody>
      </p:sp>
      <p:sp>
        <p:nvSpPr>
          <p:cNvPr id="6" name="Rectangle 5"/>
          <p:cNvSpPr>
            <a:spLocks noChangeArrowheads="1"/>
          </p:cNvSpPr>
          <p:nvPr/>
        </p:nvSpPr>
        <p:spPr bwMode="auto">
          <a:xfrm>
            <a:off x="208429" y="2104465"/>
            <a:ext cx="3902262" cy="2407023"/>
          </a:xfrm>
          <a:prstGeom prst="rect">
            <a:avLst/>
          </a:prstGeom>
          <a:noFill/>
          <a:ln w="9525">
            <a:noFill/>
            <a:miter lim="800000"/>
            <a:headEnd/>
            <a:tailEnd/>
          </a:ln>
        </p:spPr>
        <p:txBody>
          <a:bodyPr lIns="92075" tIns="46038" rIns="92075" bIns="46038"/>
          <a:lstStyle/>
          <a:p>
            <a:pPr marL="131763" lvl="2" indent="-131763" eaLnBrk="1" hangingPunct="1">
              <a:lnSpc>
                <a:spcPct val="90000"/>
              </a:lnSpc>
              <a:spcBef>
                <a:spcPct val="10000"/>
              </a:spcBef>
              <a:spcAft>
                <a:spcPct val="500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76213" lvl="2" eaLnBrk="1" hangingPunct="1">
              <a:lnSpc>
                <a:spcPct val="90000"/>
              </a:lnSpc>
              <a:spcBef>
                <a:spcPct val="10000"/>
              </a:spcBef>
              <a:spcAft>
                <a:spcPct val="500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Формула вводится в поле вручную или с помощью конструктора формул</a:t>
            </a:r>
          </a:p>
          <a:p>
            <a:pPr marL="179388" lvl="2" indent="-3175" eaLnBrk="1" hangingPunct="1">
              <a:lnSpc>
                <a:spcPct val="90000"/>
              </a:lnSpc>
              <a:spcBef>
                <a:spcPct val="10000"/>
              </a:spcBef>
              <a:spcAft>
                <a:spcPct val="500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Конструктор позволяет наглядно описать правило расчета цены с помощью функций, арифметических и логических операторов</a:t>
            </a:r>
          </a:p>
          <a:p>
            <a:pPr marL="131763" lvl="2" indent="-131763" eaLnBrk="1" hangingPunct="1">
              <a:lnSpc>
                <a:spcPct val="90000"/>
              </a:lnSpc>
              <a:spcBef>
                <a:spcPct val="10000"/>
              </a:spcBef>
              <a:spcAft>
                <a:spcPct val="500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p:txBody>
      </p:sp>
      <p:pic>
        <p:nvPicPr>
          <p:cNvPr id="7" name="Рисунок 6"/>
          <p:cNvPicPr>
            <a:picLocks noChangeAspect="1"/>
          </p:cNvPicPr>
          <p:nvPr/>
        </p:nvPicPr>
        <p:blipFill>
          <a:blip r:embed="rId2" cstate="print"/>
          <a:stretch>
            <a:fillRect/>
          </a:stretch>
        </p:blipFill>
        <p:spPr>
          <a:xfrm>
            <a:off x="4196406" y="1207575"/>
            <a:ext cx="4789488" cy="3159125"/>
          </a:xfrm>
          <a:prstGeom prst="rect">
            <a:avLst/>
          </a:prstGeom>
          <a:ln>
            <a:solidFill>
              <a:schemeClr val="bg1">
                <a:lumMod val="65000"/>
              </a:schemeClr>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prstGeom prst="rect">
            <a:avLst/>
          </a:prstGeom>
          <a:noFill/>
          <a:ln w="9525">
            <a:noFill/>
            <a:miter lim="800000"/>
            <a:headEnd/>
            <a:tailEnd/>
          </a:ln>
        </p:spPr>
        <p:txBody>
          <a:bodyPr lIns="92075" tIns="46038" rIns="92075" bIns="46038" anchor="ctr"/>
          <a:lstStyle/>
          <a:p>
            <a:pPr eaLnBrk="1" hangingPunct="1">
              <a:lnSpc>
                <a:spcPct val="80000"/>
              </a:lnSpc>
            </a:pPr>
            <a:r>
              <a:rPr lang="ru-RU" altLang="ru-RU" b="1" dirty="0"/>
              <a:t>Варианты учета остатков</a:t>
            </a:r>
          </a:p>
        </p:txBody>
      </p:sp>
      <p:sp>
        <p:nvSpPr>
          <p:cNvPr id="5" name="Rectangle 5"/>
          <p:cNvSpPr>
            <a:spLocks noChangeArrowheads="1"/>
          </p:cNvSpPr>
          <p:nvPr/>
        </p:nvSpPr>
        <p:spPr bwMode="auto">
          <a:xfrm>
            <a:off x="272490" y="764241"/>
            <a:ext cx="8726488" cy="4131609"/>
          </a:xfrm>
          <a:prstGeom prst="rect">
            <a:avLst/>
          </a:prstGeom>
          <a:noFill/>
          <a:ln w="9525">
            <a:noFill/>
            <a:miter lim="800000"/>
            <a:headEnd/>
            <a:tailEnd/>
          </a:ln>
        </p:spPr>
        <p:txBody>
          <a:bodyPr lIns="92075" tIns="46038" rIns="92075" bIns="46038"/>
          <a:lstStyle/>
          <a:p>
            <a:pPr marL="0" lvl="2" indent="-131763" algn="just"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Для ряда аптек неудобен механизм продажи лекарственных средств по средней розничной цене. В таких аптеках розничная цена рассчитывается индивидуально для каждого поступления, а остатки лекарственных средств хранятся в разрезе розничных цен </a:t>
            </a:r>
          </a:p>
          <a:p>
            <a:pPr marL="0" lvl="2" indent="-131763" algn="just"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Механизмы ценообразования отличаются в зависимости от способа ведения учета остатков</a:t>
            </a:r>
          </a:p>
          <a:p>
            <a:pPr marL="0"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0"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defRPr/>
            </a:pPr>
            <a:endParaRPr lang="ru-RU" altLang="ru-RU" sz="1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defRPr/>
            </a:pPr>
            <a:endParaRPr lang="ru-RU" altLang="ru-RU" sz="1400" dirty="0">
              <a:latin typeface="Tahoma" pitchFamily="34" charset="0"/>
              <a:ea typeface="Tahoma" pitchFamily="34" charset="0"/>
              <a:cs typeface="Tahoma" pitchFamily="34" charset="0"/>
            </a:endParaRPr>
          </a:p>
          <a:p>
            <a:pPr marL="0" lvl="2" algn="just" eaLnBrk="1" hangingPunct="1">
              <a:lnSpc>
                <a:spcPct val="90000"/>
              </a:lnSpc>
              <a:spcBef>
                <a:spcPts val="600"/>
              </a:spcBef>
              <a:spcAft>
                <a:spcPts val="600"/>
              </a:spcAft>
              <a:buClr>
                <a:schemeClr val="tx1"/>
              </a:buClr>
              <a:defRPr/>
            </a:pPr>
            <a:r>
              <a:rPr lang="ru-RU" sz="1600" b="1" dirty="0" smtClean="0">
                <a:latin typeface="Tahoma" pitchFamily="34" charset="0"/>
                <a:ea typeface="Tahoma" pitchFamily="34" charset="0"/>
                <a:cs typeface="Tahoma" pitchFamily="34" charset="0"/>
              </a:rPr>
              <a:t>Возможность вести учет остатков в разрезе цен недоступна для новых информационных баз, начиная с версии 2.3.14.1.</a:t>
            </a:r>
            <a:endParaRPr lang="ru-RU" altLang="ru-RU" sz="1600" b="1"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p:txBody>
      </p:sp>
      <p:sp>
        <p:nvSpPr>
          <p:cNvPr id="6" name="Прямоугольник 4"/>
          <p:cNvSpPr>
            <a:spLocks noChangeArrowheads="1"/>
          </p:cNvSpPr>
          <p:nvPr/>
        </p:nvSpPr>
        <p:spPr bwMode="auto">
          <a:xfrm>
            <a:off x="266700" y="2407023"/>
            <a:ext cx="4076700" cy="1729704"/>
          </a:xfrm>
          <a:prstGeom prst="rect">
            <a:avLst/>
          </a:prstGeom>
          <a:noFill/>
          <a:ln w="9525">
            <a:noFill/>
            <a:miter lim="800000"/>
            <a:headEnd/>
            <a:tailEnd/>
          </a:ln>
        </p:spPr>
        <p:txBody>
          <a:bodyPr wrap="square">
            <a:spAutoFit/>
          </a:bodyPr>
          <a:lstStyle/>
          <a:p>
            <a:pPr marL="0" lvl="2" indent="-131763" eaLnBrk="1" hangingPunct="1">
              <a:lnSpc>
                <a:spcPct val="90000"/>
              </a:lnSpc>
              <a:spcBef>
                <a:spcPts val="600"/>
              </a:spcBef>
              <a:spcAft>
                <a:spcPts val="600"/>
              </a:spcAft>
              <a:buClr>
                <a:schemeClr val="tx1"/>
              </a:buClr>
            </a:pPr>
            <a:r>
              <a:rPr lang="ru-RU" altLang="ru-RU" sz="1600" b="1" dirty="0">
                <a:latin typeface="Tahoma" pitchFamily="34" charset="0"/>
                <a:ea typeface="Tahoma" pitchFamily="34" charset="0"/>
                <a:cs typeface="Tahoma" pitchFamily="34" charset="0"/>
              </a:rPr>
              <a:t>Конфигурация позволяет определить, на уровне магазина, вариант учета </a:t>
            </a:r>
            <a:br>
              <a:rPr lang="ru-RU" altLang="ru-RU" sz="1600" b="1" dirty="0">
                <a:latin typeface="Tahoma" pitchFamily="34" charset="0"/>
                <a:ea typeface="Tahoma" pitchFamily="34" charset="0"/>
                <a:cs typeface="Tahoma" pitchFamily="34" charset="0"/>
              </a:rPr>
            </a:br>
            <a:r>
              <a:rPr lang="ru-RU" altLang="ru-RU" sz="1600" b="1" dirty="0">
                <a:latin typeface="Tahoma" pitchFamily="34" charset="0"/>
                <a:ea typeface="Tahoma" pitchFamily="34" charset="0"/>
                <a:cs typeface="Tahoma" pitchFamily="34" charset="0"/>
              </a:rPr>
              <a:t>остатков лекарственных средств:</a:t>
            </a:r>
          </a:p>
          <a:p>
            <a:pPr marL="268288" lvl="3" eaLnBrk="1" hangingPunct="1">
              <a:lnSpc>
                <a:spcPct val="90000"/>
              </a:lnSpc>
              <a:spcBef>
                <a:spcPts val="600"/>
              </a:spcBef>
              <a:spcAft>
                <a:spcPts val="6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 Количественный учет</a:t>
            </a:r>
          </a:p>
          <a:p>
            <a:pPr marL="268288" lvl="3" eaLnBrk="1" hangingPunct="1">
              <a:lnSpc>
                <a:spcPct val="90000"/>
              </a:lnSpc>
              <a:spcBef>
                <a:spcPts val="600"/>
              </a:spcBef>
              <a:spcAft>
                <a:spcPts val="6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 Количественный учет в разрезе цен </a:t>
            </a:r>
          </a:p>
        </p:txBody>
      </p:sp>
      <p:pic>
        <p:nvPicPr>
          <p:cNvPr id="7" name="Рисунок 6"/>
          <p:cNvPicPr>
            <a:picLocks noChangeAspect="1"/>
          </p:cNvPicPr>
          <p:nvPr/>
        </p:nvPicPr>
        <p:blipFill>
          <a:blip r:embed="rId3" cstate="print"/>
          <a:stretch>
            <a:fillRect/>
          </a:stretch>
        </p:blipFill>
        <p:spPr>
          <a:xfrm>
            <a:off x="4357502" y="2177946"/>
            <a:ext cx="4538544" cy="2201314"/>
          </a:xfrm>
          <a:prstGeom prst="rect">
            <a:avLst/>
          </a:prstGeom>
          <a:ln>
            <a:solidFill>
              <a:schemeClr val="bg1">
                <a:lumMod val="65000"/>
              </a:schemeClr>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prstGeom prst="rect">
            <a:avLst/>
          </a:prstGeom>
          <a:noFill/>
          <a:ln w="9525">
            <a:noFill/>
            <a:miter lim="800000"/>
            <a:headEnd/>
            <a:tailEnd/>
          </a:ln>
        </p:spPr>
        <p:txBody>
          <a:bodyPr lIns="92075" tIns="46038" rIns="92075" bIns="46038" anchor="ctr"/>
          <a:lstStyle/>
          <a:p>
            <a:pPr eaLnBrk="1" hangingPunct="1">
              <a:lnSpc>
                <a:spcPct val="80000"/>
              </a:lnSpc>
            </a:pPr>
            <a:r>
              <a:rPr lang="ru-RU" altLang="ru-RU" b="1" dirty="0"/>
              <a:t>Учет остатков по средней цене</a:t>
            </a:r>
          </a:p>
        </p:txBody>
      </p:sp>
      <p:sp>
        <p:nvSpPr>
          <p:cNvPr id="5" name="Rectangle 5"/>
          <p:cNvSpPr>
            <a:spLocks noChangeArrowheads="1"/>
          </p:cNvSpPr>
          <p:nvPr/>
        </p:nvSpPr>
        <p:spPr bwMode="auto">
          <a:xfrm>
            <a:off x="359897" y="742390"/>
            <a:ext cx="8335530" cy="1707512"/>
          </a:xfrm>
          <a:prstGeom prst="rect">
            <a:avLst/>
          </a:prstGeom>
          <a:noFill/>
          <a:ln w="9525">
            <a:noFill/>
            <a:miter lim="800000"/>
            <a:headEnd/>
            <a:tailEnd/>
          </a:ln>
        </p:spPr>
        <p:txBody>
          <a:bodyPr lIns="92075" tIns="46038" rIns="92075" bIns="46038"/>
          <a:lstStyle/>
          <a:p>
            <a:pPr marL="0" lvl="2" indent="-131763" algn="just"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Ввод и расчет розничных цен при учете остатков по средней цене выполняется с помощью документа «Установка цен номенклатуры»</a:t>
            </a:r>
          </a:p>
          <a:p>
            <a:pPr marL="0" lvl="2" indent="-131763" algn="just"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Документ «Установка цен номенклатуры» позволяет рассчитать цены сразу по нескольким видам цен </a:t>
            </a:r>
          </a:p>
          <a:p>
            <a:pPr marL="0" lvl="2" indent="-131763" algn="just"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Документ «Установка цен номенклатуры» вводится на основании документа «Поступление товаров» </a:t>
            </a:r>
          </a:p>
          <a:p>
            <a:pPr marL="0"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0"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p:txBody>
      </p:sp>
      <p:pic>
        <p:nvPicPr>
          <p:cNvPr id="6" name="Рисунок 5"/>
          <p:cNvPicPr>
            <a:picLocks noChangeAspect="1"/>
          </p:cNvPicPr>
          <p:nvPr/>
        </p:nvPicPr>
        <p:blipFill>
          <a:blip r:embed="rId2" cstate="print"/>
          <a:stretch>
            <a:fillRect/>
          </a:stretch>
        </p:blipFill>
        <p:spPr>
          <a:xfrm>
            <a:off x="1151126" y="2519528"/>
            <a:ext cx="6271651" cy="2489502"/>
          </a:xfrm>
          <a:prstGeom prst="rect">
            <a:avLst/>
          </a:prstGeom>
          <a:ln>
            <a:solidFill>
              <a:schemeClr val="bg1">
                <a:lumMod val="65000"/>
              </a:schemeClr>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prstGeom prst="rect">
            <a:avLst/>
          </a:prstGeom>
          <a:noFill/>
          <a:ln w="9525">
            <a:noFill/>
            <a:miter lim="800000"/>
            <a:headEnd/>
            <a:tailEnd/>
          </a:ln>
        </p:spPr>
        <p:txBody>
          <a:bodyPr lIns="92075" tIns="46038" rIns="92075" bIns="46038" anchor="ctr"/>
          <a:lstStyle/>
          <a:p>
            <a:pPr eaLnBrk="1" hangingPunct="1">
              <a:lnSpc>
                <a:spcPct val="80000"/>
              </a:lnSpc>
            </a:pPr>
            <a:r>
              <a:rPr lang="ru-RU" altLang="ru-RU" b="1" dirty="0"/>
              <a:t>Учет остатков в разрезе розничных цен</a:t>
            </a:r>
          </a:p>
        </p:txBody>
      </p:sp>
      <p:sp>
        <p:nvSpPr>
          <p:cNvPr id="5" name="Rectangle 5"/>
          <p:cNvSpPr>
            <a:spLocks noChangeArrowheads="1"/>
          </p:cNvSpPr>
          <p:nvPr/>
        </p:nvSpPr>
        <p:spPr bwMode="auto">
          <a:xfrm>
            <a:off x="353173" y="718391"/>
            <a:ext cx="8447928" cy="834744"/>
          </a:xfrm>
          <a:prstGeom prst="rect">
            <a:avLst/>
          </a:prstGeom>
          <a:noFill/>
          <a:ln w="9525">
            <a:noFill/>
            <a:miter lim="800000"/>
            <a:headEnd/>
            <a:tailEnd/>
          </a:ln>
        </p:spPr>
        <p:txBody>
          <a:bodyPr lIns="92075" tIns="46038" rIns="92075" bIns="46038"/>
          <a:lstStyle/>
          <a:p>
            <a:pPr marL="0" lvl="2" indent="-131763" algn="just" eaLnBrk="1" hangingPunct="1">
              <a:lnSpc>
                <a:spcPct val="90000"/>
              </a:lnSpc>
              <a:spcBef>
                <a:spcPts val="600"/>
              </a:spcBef>
              <a:spcAft>
                <a:spcPts val="600"/>
              </a:spcAft>
              <a:buClr>
                <a:srgbClr val="CC0000"/>
              </a:buClr>
              <a:defRPr/>
            </a:pPr>
            <a:r>
              <a:rPr lang="ru-RU" altLang="ru-RU" sz="1600" dirty="0">
                <a:latin typeface="Tahoma" pitchFamily="34" charset="0"/>
                <a:ea typeface="Tahoma" pitchFamily="34" charset="0"/>
                <a:cs typeface="Tahoma" pitchFamily="34" charset="0"/>
              </a:rPr>
              <a:t>При ведении учета остатков в разрезе розничных цен не требуется вводить дополнительный документ для установки цен. Все данные указываются в документе «Поступление товаров</a:t>
            </a:r>
            <a:r>
              <a:rPr lang="ru-RU" altLang="ru-RU" sz="1600" dirty="0" smtClean="0">
                <a:latin typeface="Tahoma" pitchFamily="34" charset="0"/>
                <a:ea typeface="Tahoma" pitchFamily="34" charset="0"/>
                <a:cs typeface="Tahoma" pitchFamily="34" charset="0"/>
              </a:rPr>
              <a:t>».</a:t>
            </a:r>
            <a:endParaRPr lang="ru-RU" altLang="ru-RU" sz="1600" dirty="0">
              <a:latin typeface="Tahoma" pitchFamily="34" charset="0"/>
              <a:ea typeface="Tahoma" pitchFamily="34" charset="0"/>
              <a:cs typeface="Tahoma" pitchFamily="34" charset="0"/>
            </a:endParaRPr>
          </a:p>
          <a:p>
            <a:pPr marL="0" lvl="2" indent="-131763" algn="just" eaLnBrk="1" hangingPunct="1">
              <a:lnSpc>
                <a:spcPct val="90000"/>
              </a:lnSpc>
              <a:spcBef>
                <a:spcPts val="600"/>
              </a:spcBef>
              <a:spcAft>
                <a:spcPts val="600"/>
              </a:spcAft>
              <a:buClr>
                <a:srgbClr val="CC0000"/>
              </a:buClr>
              <a:buFont typeface="Wingdings" pitchFamily="2" charset="2"/>
              <a:buChar char="§"/>
              <a:defRPr/>
            </a:pPr>
            <a:endParaRPr lang="ru-RU" altLang="ru-RU" sz="1600" dirty="0">
              <a:latin typeface="Tahoma" pitchFamily="34" charset="0"/>
              <a:ea typeface="Tahoma" pitchFamily="34" charset="0"/>
              <a:cs typeface="Tahoma" pitchFamily="34" charset="0"/>
            </a:endParaRPr>
          </a:p>
          <a:p>
            <a:pPr marL="0" lvl="2" indent="-131763" algn="just" eaLnBrk="1" hangingPunct="1">
              <a:lnSpc>
                <a:spcPct val="90000"/>
              </a:lnSpc>
              <a:spcBef>
                <a:spcPts val="600"/>
              </a:spcBef>
              <a:spcAft>
                <a:spcPts val="600"/>
              </a:spcAft>
              <a:buClr>
                <a:srgbClr val="CC0000"/>
              </a:buClr>
              <a:buFont typeface="Wingdings" pitchFamily="2" charset="2"/>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rgbClr val="CC0000"/>
              </a:buClr>
              <a:buFont typeface="Wingdings" charset="2"/>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rgbClr val="CC0000"/>
              </a:buCl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rgbClr val="CC0000"/>
              </a:buClr>
              <a:buFont typeface="Wingdings" charset="2"/>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rgbClr val="CC0000"/>
              </a:buClr>
              <a:buFont typeface="Wingdings" charset="2"/>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rgbClr val="CC0000"/>
              </a:buClr>
              <a:buFont typeface="Wingdings" charset="2"/>
              <a:buChar char="§"/>
              <a:defRPr/>
            </a:pPr>
            <a:endParaRPr lang="ru-RU" altLang="ru-RU" sz="1600" dirty="0">
              <a:latin typeface="Tahoma" pitchFamily="34" charset="0"/>
              <a:ea typeface="Tahoma" pitchFamily="34" charset="0"/>
              <a:cs typeface="Tahoma" pitchFamily="34" charset="0"/>
            </a:endParaRPr>
          </a:p>
        </p:txBody>
      </p:sp>
      <p:pic>
        <p:nvPicPr>
          <p:cNvPr id="6" name="Рисунок 5"/>
          <p:cNvPicPr>
            <a:picLocks noChangeAspect="1"/>
          </p:cNvPicPr>
          <p:nvPr/>
        </p:nvPicPr>
        <p:blipFill>
          <a:blip r:embed="rId2" cstate="print"/>
          <a:stretch>
            <a:fillRect/>
          </a:stretch>
        </p:blipFill>
        <p:spPr>
          <a:xfrm>
            <a:off x="1897903" y="1601904"/>
            <a:ext cx="4785285" cy="3169373"/>
          </a:xfrm>
          <a:prstGeom prst="rect">
            <a:avLst/>
          </a:prstGeom>
          <a:ln>
            <a:solidFill>
              <a:schemeClr val="bg1">
                <a:lumMod val="65000"/>
              </a:schemeClr>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prstGeom prst="rect">
            <a:avLst/>
          </a:prstGeom>
          <a:noFill/>
          <a:ln w="9525">
            <a:noFill/>
            <a:miter lim="800000"/>
            <a:headEnd/>
            <a:tailEnd/>
          </a:ln>
        </p:spPr>
        <p:txBody>
          <a:bodyPr lIns="92075" tIns="46038" rIns="92075" bIns="46038" anchor="ctr"/>
          <a:lstStyle/>
          <a:p>
            <a:pPr eaLnBrk="1" hangingPunct="1">
              <a:lnSpc>
                <a:spcPct val="80000"/>
              </a:lnSpc>
            </a:pPr>
            <a:r>
              <a:rPr lang="ru-RU" altLang="ru-RU" b="1" dirty="0"/>
              <a:t>Управление маркетинговыми акциями</a:t>
            </a:r>
          </a:p>
        </p:txBody>
      </p:sp>
      <p:sp>
        <p:nvSpPr>
          <p:cNvPr id="5" name="Rectangle 5"/>
          <p:cNvSpPr>
            <a:spLocks noChangeArrowheads="1"/>
          </p:cNvSpPr>
          <p:nvPr/>
        </p:nvSpPr>
        <p:spPr bwMode="auto">
          <a:xfrm>
            <a:off x="353172" y="732584"/>
            <a:ext cx="8462963" cy="3920097"/>
          </a:xfrm>
          <a:prstGeom prst="rect">
            <a:avLst/>
          </a:prstGeom>
          <a:noFill/>
          <a:ln w="9525">
            <a:noFill/>
            <a:miter lim="800000"/>
            <a:headEnd/>
            <a:tailEnd/>
          </a:ln>
        </p:spPr>
        <p:txBody>
          <a:bodyPr lIns="92075" tIns="46038" rIns="92075" bIns="46038"/>
          <a:lstStyle/>
          <a:p>
            <a:pPr marL="0" lvl="2" indent="-131763" algn="just" eaLnBrk="1" hangingPunct="1">
              <a:lnSpc>
                <a:spcPct val="90000"/>
              </a:lnSpc>
              <a:spcBef>
                <a:spcPts val="600"/>
              </a:spcBef>
              <a:spcAft>
                <a:spcPts val="600"/>
              </a:spcAft>
              <a:buClr>
                <a:srgbClr val="CC0000"/>
              </a:buClr>
              <a:defRPr/>
            </a:pPr>
            <a:r>
              <a:rPr lang="ru-RU" altLang="ru-RU" sz="1600" b="1" dirty="0">
                <a:latin typeface="Tahoma" pitchFamily="34" charset="0"/>
                <a:ea typeface="Tahoma" pitchFamily="34" charset="0"/>
                <a:cs typeface="Tahoma" pitchFamily="34" charset="0"/>
              </a:rPr>
              <a:t>Руководители отделов маркетинга и продаж формируют план действий, определяя цели маркетинговых акций</a:t>
            </a:r>
          </a:p>
          <a:p>
            <a:pPr marL="263525" lvl="3" indent="4763" algn="just"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Каждая акция может включать несколько скидок, объединенных периодом действия и целевым сегментом покупателей</a:t>
            </a:r>
          </a:p>
          <a:p>
            <a:pPr marL="263525" lvl="3" indent="4763" algn="just"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Скидки рассчитываются автоматически или задаются вручную</a:t>
            </a:r>
          </a:p>
          <a:p>
            <a:pPr marL="0" lvl="2" indent="-131763" algn="just" eaLnBrk="1" hangingPunct="1">
              <a:lnSpc>
                <a:spcPct val="90000"/>
              </a:lnSpc>
              <a:spcBef>
                <a:spcPts val="600"/>
              </a:spcBef>
              <a:spcAft>
                <a:spcPts val="600"/>
              </a:spcAft>
              <a:buClr>
                <a:schemeClr val="tx1"/>
              </a:buClr>
              <a:defRPr/>
            </a:pPr>
            <a:r>
              <a:rPr lang="ru-RU" altLang="ru-RU" sz="1600" b="1" dirty="0">
                <a:latin typeface="Tahoma" pitchFamily="34" charset="0"/>
                <a:ea typeface="Tahoma" pitchFamily="34" charset="0"/>
                <a:cs typeface="Tahoma" pitchFamily="34" charset="0"/>
              </a:rPr>
              <a:t>Система поддерживает следующие условия предоставления скидок:</a:t>
            </a:r>
          </a:p>
          <a:p>
            <a:pPr marL="263525" lvl="1" algn="just">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За разовый или накопленный объемы продаж</a:t>
            </a:r>
          </a:p>
          <a:p>
            <a:pPr marL="263525" lvl="1" algn="just">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По виду дисконтной карты покупателя</a:t>
            </a:r>
          </a:p>
          <a:p>
            <a:pPr marL="263525" lvl="1" algn="just">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За время продаж</a:t>
            </a:r>
          </a:p>
          <a:p>
            <a:pPr marL="263525" lvl="1" algn="just">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За комплект покупки</a:t>
            </a:r>
          </a:p>
          <a:p>
            <a:pPr marL="263525" lvl="1" algn="just">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Количество продаж</a:t>
            </a:r>
          </a:p>
          <a:p>
            <a:pPr marL="263525" lvl="1" algn="just">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По типу покупателя</a:t>
            </a:r>
          </a:p>
          <a:p>
            <a:pPr marL="0" lvl="2" indent="-131763" algn="just" eaLnBrk="1" hangingPunct="1">
              <a:lnSpc>
                <a:spcPct val="90000"/>
              </a:lnSpc>
              <a:spcBef>
                <a:spcPts val="600"/>
              </a:spcBef>
              <a:spcAft>
                <a:spcPts val="600"/>
              </a:spcAft>
              <a:buClr>
                <a:srgbClr val="CC0000"/>
              </a:buClr>
              <a:buFont typeface="Wingdings" pitchFamily="2" charset="2"/>
              <a:buChar char="§"/>
              <a:defRPr/>
            </a:pPr>
            <a:endParaRPr lang="ru-RU" altLang="ru-RU" sz="1600" dirty="0">
              <a:latin typeface="Tahoma" pitchFamily="34" charset="0"/>
              <a:ea typeface="Tahoma" pitchFamily="34" charset="0"/>
              <a:cs typeface="Tahoma" pitchFamily="34" charset="0"/>
            </a:endParaRPr>
          </a:p>
          <a:p>
            <a:pPr marL="0" lvl="2" indent="-131763" algn="just" eaLnBrk="1" hangingPunct="1">
              <a:lnSpc>
                <a:spcPct val="90000"/>
              </a:lnSpc>
              <a:spcBef>
                <a:spcPts val="600"/>
              </a:spcBef>
              <a:spcAft>
                <a:spcPts val="600"/>
              </a:spcAft>
              <a:buClr>
                <a:srgbClr val="CC0000"/>
              </a:buClr>
              <a:buFont typeface="Wingdings" pitchFamily="2" charset="2"/>
              <a:buChar char="§"/>
              <a:defRPr/>
            </a:pPr>
            <a:endParaRPr lang="ru-RU" altLang="ru-RU" sz="1600" dirty="0">
              <a:latin typeface="Tahoma" pitchFamily="34" charset="0"/>
              <a:ea typeface="Tahoma" pitchFamily="34" charset="0"/>
              <a:cs typeface="Tahoma" pitchFamily="34" charset="0"/>
            </a:endParaRPr>
          </a:p>
          <a:p>
            <a:pPr marL="0" lvl="2" indent="-131763" algn="just" eaLnBrk="1" hangingPunct="1">
              <a:lnSpc>
                <a:spcPct val="90000"/>
              </a:lnSpc>
              <a:spcBef>
                <a:spcPts val="600"/>
              </a:spcBef>
              <a:spcAft>
                <a:spcPts val="600"/>
              </a:spcAft>
              <a:buClr>
                <a:srgbClr val="CC0000"/>
              </a:buClr>
              <a:buFont typeface="Wingdings" pitchFamily="2" charset="2"/>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rgbClr val="CC0000"/>
              </a:buClr>
              <a:buFont typeface="Wingdings" charset="2"/>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rgbClr val="CC0000"/>
              </a:buCl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rgbClr val="CC0000"/>
              </a:buClr>
              <a:buFont typeface="Wingdings" charset="2"/>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rgbClr val="CC0000"/>
              </a:buClr>
              <a:buFont typeface="Wingdings" charset="2"/>
              <a:buChar char="§"/>
              <a:defRPr/>
            </a:pPr>
            <a:endParaRPr lang="ru-RU" altLang="ru-RU" sz="1600" dirty="0">
              <a:latin typeface="Tahoma" pitchFamily="34" charset="0"/>
              <a:ea typeface="Tahoma" pitchFamily="34" charset="0"/>
              <a:cs typeface="Tahoma" pitchFamily="34" charset="0"/>
            </a:endParaRPr>
          </a:p>
          <a:p>
            <a:pPr marL="131763" lvl="2" indent="-131763" algn="just" eaLnBrk="1" hangingPunct="1">
              <a:lnSpc>
                <a:spcPct val="90000"/>
              </a:lnSpc>
              <a:spcBef>
                <a:spcPts val="600"/>
              </a:spcBef>
              <a:spcAft>
                <a:spcPts val="600"/>
              </a:spcAft>
              <a:buClr>
                <a:srgbClr val="CC0000"/>
              </a:buClr>
              <a:buFont typeface="Wingdings" charset="2"/>
              <a:buChar char="§"/>
              <a:defRPr/>
            </a:pPr>
            <a:endParaRPr lang="ru-RU" altLang="ru-RU" sz="1600" dirty="0">
              <a:latin typeface="Tahoma" pitchFamily="34" charset="0"/>
              <a:ea typeface="Tahoma" pitchFamily="34" charset="0"/>
              <a:cs typeface="Tahoma" pitchFamily="34" charset="0"/>
            </a:endParaRPr>
          </a:p>
        </p:txBody>
      </p:sp>
      <p:pic>
        <p:nvPicPr>
          <p:cNvPr id="6" name="Picture 2" descr="C:\Users\A_Mostovaya\Desktop\Инструкции по внедрению\Презентации по подсистемам\A4AC9C4A02944A76B383EF6CB5905ADC.jpg"/>
          <p:cNvPicPr>
            <a:picLocks noChangeAspect="1" noChangeArrowheads="1"/>
          </p:cNvPicPr>
          <p:nvPr/>
        </p:nvPicPr>
        <p:blipFill>
          <a:blip r:embed="rId2" cstate="print"/>
          <a:srcRect/>
          <a:stretch>
            <a:fillRect/>
          </a:stretch>
        </p:blipFill>
        <p:spPr bwMode="auto">
          <a:xfrm>
            <a:off x="7187453" y="3005417"/>
            <a:ext cx="1650161" cy="165016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Заголовок 4"/>
          <p:cNvSpPr>
            <a:spLocks noGrp="1"/>
          </p:cNvSpPr>
          <p:nvPr>
            <p:ph type="ctrTitle"/>
          </p:nvPr>
        </p:nvSpPr>
        <p:spPr bwMode="auto">
          <a:xfrm>
            <a:off x="989514" y="147366"/>
            <a:ext cx="7231458" cy="603132"/>
          </a:xfrm>
        </p:spPr>
        <p:txBody>
          <a:bodyPr>
            <a:noAutofit/>
          </a:bodyPr>
          <a:lstStyle/>
          <a:p>
            <a:pPr>
              <a:defRPr/>
            </a:pPr>
            <a:r>
              <a:rPr lang="ru-RU" altLang="ru-RU" dirty="0" smtClean="0"/>
              <a:t>1С:Предприятие 8. Аптека для Казахстана</a:t>
            </a:r>
            <a:br>
              <a:rPr lang="ru-RU" altLang="ru-RU" dirty="0" smtClean="0"/>
            </a:br>
            <a:endParaRPr lang="ru-RU" dirty="0"/>
          </a:p>
        </p:txBody>
      </p:sp>
      <p:sp>
        <p:nvSpPr>
          <p:cNvPr id="11" name="Rectangle 6"/>
          <p:cNvSpPr>
            <a:spLocks noChangeArrowheads="1"/>
          </p:cNvSpPr>
          <p:nvPr/>
        </p:nvSpPr>
        <p:spPr bwMode="auto">
          <a:xfrm>
            <a:off x="233363" y="627250"/>
            <a:ext cx="6173787" cy="330200"/>
          </a:xfrm>
          <a:prstGeom prst="rect">
            <a:avLst/>
          </a:prstGeom>
          <a:noFill/>
          <a:ln w="9525">
            <a:noFill/>
            <a:miter lim="800000"/>
            <a:headEnd/>
            <a:tailEnd/>
          </a:ln>
        </p:spPr>
        <p:txBody>
          <a:bodyPr anchor="ctr"/>
          <a:lstStyle/>
          <a:p>
            <a:pPr marL="0" lvl="1" eaLnBrk="1" hangingPunct="1">
              <a:lnSpc>
                <a:spcPct val="80000"/>
              </a:lnSpc>
            </a:pPr>
            <a:r>
              <a:rPr lang="ru-RU" altLang="ru-RU" sz="1600" b="1" dirty="0">
                <a:latin typeface="Tahoma" pitchFamily="34" charset="0"/>
                <a:ea typeface="Tahoma" pitchFamily="34" charset="0"/>
                <a:cs typeface="Tahoma" pitchFamily="34" charset="0"/>
              </a:rPr>
              <a:t>Программный продукт «1С:Аптека для Казахстана»</a:t>
            </a:r>
          </a:p>
        </p:txBody>
      </p:sp>
      <p:sp>
        <p:nvSpPr>
          <p:cNvPr id="12" name="Rectangle 5"/>
          <p:cNvSpPr>
            <a:spLocks noChangeArrowheads="1"/>
          </p:cNvSpPr>
          <p:nvPr/>
        </p:nvSpPr>
        <p:spPr bwMode="auto">
          <a:xfrm>
            <a:off x="260911" y="932049"/>
            <a:ext cx="8435975" cy="1037945"/>
          </a:xfrm>
          <a:prstGeom prst="rect">
            <a:avLst/>
          </a:prstGeom>
          <a:noFill/>
          <a:ln w="9525">
            <a:noFill/>
            <a:miter lim="800000"/>
            <a:headEnd/>
            <a:tailEnd/>
          </a:ln>
        </p:spPr>
        <p:txBody>
          <a:bodyPr lIns="92075" tIns="46038" rIns="92075" bIns="46038"/>
          <a:lstStyle/>
          <a:p>
            <a:pPr marL="176213" lvl="2" algn="just" eaLnBrk="1" hangingPunct="1">
              <a:lnSpc>
                <a:spcPct val="90000"/>
              </a:lnSpc>
              <a:spcBef>
                <a:spcPct val="10000"/>
              </a:spcBef>
              <a:buClr>
                <a:schemeClr val="tx1"/>
              </a:buClr>
              <a:buFont typeface="Arial" pitchFamily="34" charset="0"/>
              <a:buChar char="•"/>
            </a:pPr>
            <a:r>
              <a:rPr lang="ru-RU" altLang="ru-RU" sz="1600" dirty="0">
                <a:latin typeface="Tahoma" pitchFamily="34" charset="0"/>
                <a:ea typeface="Tahoma" pitchFamily="34" charset="0"/>
                <a:cs typeface="Tahoma" pitchFamily="34" charset="0"/>
              </a:rPr>
              <a:t> Предназначен для автоматизации розничных аптек (одиночных или сетей), реализующих лекарственные средства, медицинские изделия, технику и прочие аптечные товары </a:t>
            </a:r>
          </a:p>
          <a:p>
            <a:pPr marL="176213" lvl="2" algn="just" eaLnBrk="1" hangingPunct="1">
              <a:lnSpc>
                <a:spcPct val="90000"/>
              </a:lnSpc>
              <a:spcBef>
                <a:spcPct val="10000"/>
              </a:spcBef>
              <a:buClr>
                <a:schemeClr val="tx1"/>
              </a:buClr>
              <a:buFont typeface="Arial" pitchFamily="34" charset="0"/>
              <a:buChar char="•"/>
            </a:pPr>
            <a:r>
              <a:rPr lang="ru-RU" altLang="ru-RU" sz="1600" dirty="0">
                <a:latin typeface="Tahoma" pitchFamily="34" charset="0"/>
                <a:ea typeface="Tahoma" pitchFamily="34" charset="0"/>
                <a:cs typeface="Tahoma" pitchFamily="34" charset="0"/>
              </a:rPr>
              <a:t> Позволяет учитывать денежные средства в кассах торговых точек  </a:t>
            </a:r>
          </a:p>
        </p:txBody>
      </p:sp>
      <p:sp>
        <p:nvSpPr>
          <p:cNvPr id="13" name="Прямоугольник 7"/>
          <p:cNvSpPr>
            <a:spLocks noChangeArrowheads="1"/>
          </p:cNvSpPr>
          <p:nvPr/>
        </p:nvSpPr>
        <p:spPr bwMode="auto">
          <a:xfrm>
            <a:off x="244101" y="1912004"/>
            <a:ext cx="8650288" cy="904875"/>
          </a:xfrm>
          <a:prstGeom prst="rect">
            <a:avLst/>
          </a:prstGeom>
          <a:noFill/>
          <a:ln w="9525">
            <a:noFill/>
            <a:miter lim="800000"/>
            <a:headEnd/>
            <a:tailEnd/>
          </a:ln>
        </p:spPr>
        <p:txBody>
          <a:bodyPr>
            <a:spAutoFit/>
          </a:bodyPr>
          <a:lstStyle/>
          <a:p>
            <a:pPr marL="0" lvl="1" indent="3175">
              <a:lnSpc>
                <a:spcPct val="110000"/>
              </a:lnSpc>
              <a:spcBef>
                <a:spcPts val="1125"/>
              </a:spcBef>
              <a:buSzPct val="75000"/>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altLang="ru-RU" sz="1600" b="1" dirty="0">
                <a:latin typeface="Tahoma" pitchFamily="34" charset="0"/>
                <a:ea typeface="Tahoma" pitchFamily="34" charset="0"/>
                <a:cs typeface="Tahoma" pitchFamily="34" charset="0"/>
              </a:rPr>
              <a:t>Конфигурация разработана на базе типового решения «1С:Розница 8 для Казахстана» ред.</a:t>
            </a:r>
            <a:r>
              <a:rPr lang="en-US" altLang="ru-RU" sz="1600" b="1" dirty="0">
                <a:latin typeface="Tahoma" pitchFamily="34" charset="0"/>
                <a:ea typeface="Tahoma" pitchFamily="34" charset="0"/>
                <a:cs typeface="Tahoma" pitchFamily="34" charset="0"/>
              </a:rPr>
              <a:t> </a:t>
            </a:r>
            <a:r>
              <a:rPr lang="ru-RU" altLang="ru-RU" sz="1600" b="1" dirty="0" smtClean="0">
                <a:latin typeface="Tahoma" pitchFamily="34" charset="0"/>
                <a:ea typeface="Tahoma" pitchFamily="34" charset="0"/>
                <a:cs typeface="Tahoma" pitchFamily="34" charset="0"/>
              </a:rPr>
              <a:t>2.3 </a:t>
            </a:r>
            <a:r>
              <a:rPr lang="ru-RU" altLang="ru-RU" sz="1600" b="1" dirty="0">
                <a:latin typeface="Tahoma" pitchFamily="34" charset="0"/>
                <a:ea typeface="Tahoma" pitchFamily="34" charset="0"/>
                <a:cs typeface="Tahoma" pitchFamily="34" charset="0"/>
              </a:rPr>
              <a:t>с учетом специфических требований учета лекарственных средств в аптеках</a:t>
            </a:r>
          </a:p>
        </p:txBody>
      </p:sp>
      <p:sp>
        <p:nvSpPr>
          <p:cNvPr id="14" name="Прямоугольник 8"/>
          <p:cNvSpPr>
            <a:spLocks noChangeArrowheads="1"/>
          </p:cNvSpPr>
          <p:nvPr/>
        </p:nvSpPr>
        <p:spPr bwMode="auto">
          <a:xfrm>
            <a:off x="249890" y="2783353"/>
            <a:ext cx="8483600" cy="309563"/>
          </a:xfrm>
          <a:prstGeom prst="rect">
            <a:avLst/>
          </a:prstGeom>
          <a:noFill/>
          <a:ln w="9525">
            <a:noFill/>
            <a:miter lim="800000"/>
            <a:headEnd/>
            <a:tailEnd/>
          </a:ln>
        </p:spPr>
        <p:txBody>
          <a:bodyPr>
            <a:spAutoFit/>
          </a:bodyPr>
          <a:lstStyle/>
          <a:p>
            <a:pPr marL="179388" lvl="2" indent="-3175">
              <a:lnSpc>
                <a:spcPts val="1663"/>
              </a:lnSpc>
              <a:spcBef>
                <a:spcPts val="1000"/>
              </a:spcBef>
              <a:buClr>
                <a:schemeClr val="tx1"/>
              </a:buClr>
              <a:buSzPct val="100000"/>
              <a:buFont typeface="Arial" pitchFamily="34" charset="0"/>
              <a:buChar char="•"/>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altLang="ru-RU" sz="1600" dirty="0">
                <a:latin typeface="Tahoma" pitchFamily="34" charset="0"/>
                <a:ea typeface="Tahoma" pitchFamily="34" charset="0"/>
                <a:cs typeface="Tahoma" pitchFamily="34" charset="0"/>
              </a:rPr>
              <a:t> Включает все возможности конфигурации «1С:Розница 8 для Казахстана» ред.</a:t>
            </a:r>
            <a:r>
              <a:rPr lang="en-US" altLang="ru-RU" sz="1600" dirty="0">
                <a:latin typeface="Tahoma" pitchFamily="34" charset="0"/>
                <a:ea typeface="Tahoma" pitchFamily="34" charset="0"/>
                <a:cs typeface="Tahoma" pitchFamily="34" charset="0"/>
              </a:rPr>
              <a:t> </a:t>
            </a:r>
            <a:r>
              <a:rPr lang="ru-RU" altLang="ru-RU" sz="1600" dirty="0" smtClean="0">
                <a:latin typeface="Tahoma" pitchFamily="34" charset="0"/>
                <a:ea typeface="Tahoma" pitchFamily="34" charset="0"/>
                <a:cs typeface="Tahoma" pitchFamily="34" charset="0"/>
              </a:rPr>
              <a:t>2.3</a:t>
            </a:r>
            <a:endParaRPr lang="ru-RU" altLang="ru-RU" sz="1600" dirty="0">
              <a:latin typeface="Tahoma" pitchFamily="34" charset="0"/>
              <a:ea typeface="Tahoma" pitchFamily="34" charset="0"/>
              <a:cs typeface="Tahoma" pitchFamily="34" charset="0"/>
            </a:endParaRPr>
          </a:p>
        </p:txBody>
      </p:sp>
      <p:sp>
        <p:nvSpPr>
          <p:cNvPr id="15" name="Прямоугольник 9"/>
          <p:cNvSpPr>
            <a:spLocks noChangeArrowheads="1"/>
          </p:cNvSpPr>
          <p:nvPr/>
        </p:nvSpPr>
        <p:spPr bwMode="auto">
          <a:xfrm>
            <a:off x="251666" y="3110100"/>
            <a:ext cx="8164512" cy="337593"/>
          </a:xfrm>
          <a:prstGeom prst="rect">
            <a:avLst/>
          </a:prstGeom>
          <a:noFill/>
          <a:ln w="9525">
            <a:noFill/>
            <a:miter lim="800000"/>
            <a:headEnd/>
            <a:tailEnd/>
          </a:ln>
        </p:spPr>
        <p:txBody>
          <a:bodyPr>
            <a:spAutoFit/>
          </a:bodyPr>
          <a:lstStyle/>
          <a:p>
            <a:pPr marL="0" lvl="1" indent="3175">
              <a:lnSpc>
                <a:spcPct val="110000"/>
              </a:lnSpc>
              <a:spcBef>
                <a:spcPts val="1125"/>
              </a:spcBef>
              <a:buSzPct val="75000"/>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altLang="ru-RU" sz="1600" b="1" dirty="0">
                <a:latin typeface="Tahoma" pitchFamily="34" charset="0"/>
                <a:ea typeface="Tahoma" pitchFamily="34" charset="0"/>
                <a:cs typeface="Tahoma" pitchFamily="34" charset="0"/>
              </a:rPr>
              <a:t>Предусмотрены механизмы обмена данными с конфигурациями </a:t>
            </a:r>
          </a:p>
        </p:txBody>
      </p:sp>
      <p:sp>
        <p:nvSpPr>
          <p:cNvPr id="16" name="Прямоугольник 10"/>
          <p:cNvSpPr>
            <a:spLocks noChangeArrowheads="1"/>
          </p:cNvSpPr>
          <p:nvPr/>
        </p:nvSpPr>
        <p:spPr bwMode="auto">
          <a:xfrm>
            <a:off x="258576" y="3466167"/>
            <a:ext cx="8207375" cy="1347788"/>
          </a:xfrm>
          <a:prstGeom prst="rect">
            <a:avLst/>
          </a:prstGeom>
          <a:noFill/>
          <a:ln w="9525">
            <a:noFill/>
            <a:miter lim="800000"/>
            <a:headEnd/>
            <a:tailEnd/>
          </a:ln>
        </p:spPr>
        <p:txBody>
          <a:bodyPr>
            <a:spAutoFit/>
          </a:bodyPr>
          <a:lstStyle/>
          <a:p>
            <a:pPr marL="176213" lvl="2">
              <a:lnSpc>
                <a:spcPts val="1663"/>
              </a:lnSpc>
              <a:spcBef>
                <a:spcPts val="1000"/>
              </a:spcBef>
              <a:buClr>
                <a:schemeClr val="tx1"/>
              </a:buClr>
              <a:buSzPct val="100000"/>
              <a:buFont typeface="Arial" pitchFamily="34" charset="0"/>
              <a:buChar char="•"/>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altLang="ru-RU" sz="1600" dirty="0" smtClean="0">
                <a:latin typeface="Tahoma" pitchFamily="34" charset="0"/>
                <a:ea typeface="Tahoma" pitchFamily="34" charset="0"/>
                <a:cs typeface="Tahoma" pitchFamily="34" charset="0"/>
              </a:rPr>
              <a:t> «</a:t>
            </a:r>
            <a:r>
              <a:rPr lang="ru-RU" altLang="ru-RU" sz="1600" dirty="0">
                <a:latin typeface="Tahoma" pitchFamily="34" charset="0"/>
                <a:ea typeface="Tahoma" pitchFamily="34" charset="0"/>
                <a:cs typeface="Tahoma" pitchFamily="34" charset="0"/>
              </a:rPr>
              <a:t>Управление торговлей для Казахстана»</a:t>
            </a:r>
          </a:p>
          <a:p>
            <a:pPr marL="176213" lvl="2">
              <a:lnSpc>
                <a:spcPts val="1663"/>
              </a:lnSpc>
              <a:spcBef>
                <a:spcPts val="1000"/>
              </a:spcBef>
              <a:buClr>
                <a:schemeClr val="tx1"/>
              </a:buClr>
              <a:buSzPct val="100000"/>
              <a:buFont typeface="Arial" pitchFamily="34" charset="0"/>
              <a:buChar char="•"/>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altLang="ru-RU" sz="1600" dirty="0" smtClean="0">
                <a:latin typeface="Tahoma" pitchFamily="34" charset="0"/>
                <a:ea typeface="Tahoma" pitchFamily="34" charset="0"/>
                <a:cs typeface="Tahoma" pitchFamily="34" charset="0"/>
              </a:rPr>
              <a:t> «</a:t>
            </a:r>
            <a:r>
              <a:rPr lang="ru-RU" altLang="ru-RU" sz="1600" dirty="0">
                <a:latin typeface="Tahoma" pitchFamily="34" charset="0"/>
                <a:ea typeface="Tahoma" pitchFamily="34" charset="0"/>
                <a:cs typeface="Tahoma" pitchFamily="34" charset="0"/>
              </a:rPr>
              <a:t>Бухгалтерия для Казахстана»</a:t>
            </a:r>
          </a:p>
          <a:p>
            <a:pPr marL="176213" lvl="2">
              <a:lnSpc>
                <a:spcPts val="1663"/>
              </a:lnSpc>
              <a:spcBef>
                <a:spcPts val="1000"/>
              </a:spcBef>
              <a:buClr>
                <a:schemeClr val="tx1"/>
              </a:buClr>
              <a:buSzPct val="100000"/>
              <a:buFont typeface="Arial" pitchFamily="34" charset="0"/>
              <a:buChar char="•"/>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altLang="ru-RU" sz="1600" dirty="0" smtClean="0">
                <a:latin typeface="Tahoma" pitchFamily="34" charset="0"/>
                <a:ea typeface="Tahoma" pitchFamily="34" charset="0"/>
                <a:cs typeface="Tahoma" pitchFamily="34" charset="0"/>
              </a:rPr>
              <a:t> «</a:t>
            </a:r>
            <a:r>
              <a:rPr lang="ru-RU" altLang="ru-RU" sz="1600" dirty="0">
                <a:latin typeface="Tahoma" pitchFamily="34" charset="0"/>
                <a:ea typeface="Tahoma" pitchFamily="34" charset="0"/>
                <a:cs typeface="Tahoma" pitchFamily="34" charset="0"/>
              </a:rPr>
              <a:t>Управление торговым предприятием для Казахстана»</a:t>
            </a:r>
          </a:p>
          <a:p>
            <a:pPr marL="176213" lvl="2">
              <a:lnSpc>
                <a:spcPts val="1663"/>
              </a:lnSpc>
              <a:spcBef>
                <a:spcPts val="1000"/>
              </a:spcBef>
              <a:buClr>
                <a:schemeClr val="tx1"/>
              </a:buClr>
              <a:buSzPct val="100000"/>
              <a:buFont typeface="Arial" pitchFamily="34" charset="0"/>
              <a:buChar char="•"/>
              <a:tabLst>
                <a:tab pos="531813"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Lst>
            </a:pPr>
            <a:r>
              <a:rPr lang="ru-RU" altLang="ru-RU" sz="1600" dirty="0" smtClean="0">
                <a:latin typeface="Tahoma" pitchFamily="34" charset="0"/>
                <a:ea typeface="Tahoma" pitchFamily="34" charset="0"/>
                <a:cs typeface="Tahoma" pitchFamily="34" charset="0"/>
              </a:rPr>
              <a:t> «</a:t>
            </a:r>
            <a:r>
              <a:rPr lang="ru-RU" altLang="ru-RU" sz="1600" dirty="0">
                <a:latin typeface="Tahoma" pitchFamily="34" charset="0"/>
                <a:ea typeface="Tahoma" pitchFamily="34" charset="0"/>
                <a:cs typeface="Tahoma" pitchFamily="34" charset="0"/>
              </a:rPr>
              <a:t>Управление небольшой фирмой для Казахстана»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prstGeom prst="rect">
            <a:avLst/>
          </a:prstGeom>
          <a:noFill/>
          <a:ln w="9525">
            <a:noFill/>
            <a:miter lim="800000"/>
            <a:headEnd/>
            <a:tailEnd/>
          </a:ln>
        </p:spPr>
        <p:txBody>
          <a:bodyPr lIns="92075" tIns="46038" rIns="92075" bIns="46038" anchor="ctr"/>
          <a:lstStyle/>
          <a:p>
            <a:pPr eaLnBrk="1" hangingPunct="1">
              <a:lnSpc>
                <a:spcPct val="80000"/>
              </a:lnSpc>
            </a:pPr>
            <a:r>
              <a:rPr lang="ru-RU" altLang="ru-RU" b="1" dirty="0"/>
              <a:t>Складские операции</a:t>
            </a:r>
          </a:p>
        </p:txBody>
      </p:sp>
      <p:pic>
        <p:nvPicPr>
          <p:cNvPr id="5" name="Picture 2" descr="C:\Users\A_Mostovaya\Desktop\Подготовка к вебинару\0_c8c82_77e69a3a_orig.gif"/>
          <p:cNvPicPr>
            <a:picLocks noChangeAspect="1" noChangeArrowheads="1"/>
          </p:cNvPicPr>
          <p:nvPr/>
        </p:nvPicPr>
        <p:blipFill>
          <a:blip r:embed="rId2" cstate="print"/>
          <a:srcRect/>
          <a:stretch>
            <a:fillRect/>
          </a:stretch>
        </p:blipFill>
        <p:spPr bwMode="auto">
          <a:xfrm>
            <a:off x="6710363" y="289393"/>
            <a:ext cx="2185987" cy="2084387"/>
          </a:xfrm>
          <a:prstGeom prst="rect">
            <a:avLst/>
          </a:prstGeom>
          <a:noFill/>
          <a:ln w="9525">
            <a:noFill/>
            <a:miter lim="800000"/>
            <a:headEnd/>
            <a:tailEnd/>
          </a:ln>
        </p:spPr>
      </p:pic>
      <p:sp>
        <p:nvSpPr>
          <p:cNvPr id="6" name="Rectangle 5"/>
          <p:cNvSpPr>
            <a:spLocks noChangeArrowheads="1"/>
          </p:cNvSpPr>
          <p:nvPr/>
        </p:nvSpPr>
        <p:spPr bwMode="auto">
          <a:xfrm>
            <a:off x="299383" y="751076"/>
            <a:ext cx="8083550" cy="4392424"/>
          </a:xfrm>
          <a:prstGeom prst="rect">
            <a:avLst/>
          </a:prstGeom>
          <a:noFill/>
          <a:ln w="9525">
            <a:noFill/>
            <a:miter lim="800000"/>
            <a:headEnd/>
            <a:tailEnd/>
          </a:ln>
        </p:spPr>
        <p:txBody>
          <a:bodyPr lIns="92075" tIns="46038" rIns="92075" bIns="46038"/>
          <a:lstStyle/>
          <a:p>
            <a:pPr marL="0" lvl="2" indent="-131763" algn="just" eaLnBrk="1" hangingPunct="1">
              <a:lnSpc>
                <a:spcPct val="90000"/>
              </a:lnSpc>
              <a:spcBef>
                <a:spcPts val="600"/>
              </a:spcBef>
              <a:spcAft>
                <a:spcPts val="300"/>
              </a:spcAft>
              <a:buClr>
                <a:schemeClr val="tx1"/>
              </a:buClr>
            </a:pPr>
            <a:r>
              <a:rPr lang="ru-RU" altLang="ru-RU" sz="1600" b="1" dirty="0">
                <a:latin typeface="Tahoma" pitchFamily="34" charset="0"/>
                <a:ea typeface="Tahoma" pitchFamily="34" charset="0"/>
                <a:cs typeface="Tahoma" pitchFamily="34" charset="0"/>
              </a:rPr>
              <a:t>Конфигурация поддерживает учет следующих операций:</a:t>
            </a:r>
          </a:p>
          <a:p>
            <a:pPr marL="457200" lvl="3" indent="-131763" algn="just" eaLnBrk="1" hangingPunct="1">
              <a:lnSpc>
                <a:spcPct val="90000"/>
              </a:lnSpc>
              <a:spcBef>
                <a:spcPts val="600"/>
              </a:spcBef>
              <a:spcAft>
                <a:spcPts val="3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Поступление товаров</a:t>
            </a:r>
          </a:p>
          <a:p>
            <a:pPr marL="457200" lvl="3" indent="-131763" algn="just" eaLnBrk="1" hangingPunct="1">
              <a:lnSpc>
                <a:spcPct val="90000"/>
              </a:lnSpc>
              <a:spcBef>
                <a:spcPts val="600"/>
              </a:spcBef>
              <a:spcAft>
                <a:spcPts val="3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Перемещение товаров между складами одного магазина</a:t>
            </a:r>
          </a:p>
          <a:p>
            <a:pPr marL="457200" lvl="3" indent="-131763" algn="just" eaLnBrk="1" hangingPunct="1">
              <a:lnSpc>
                <a:spcPct val="90000"/>
              </a:lnSpc>
              <a:spcBef>
                <a:spcPts val="600"/>
              </a:spcBef>
              <a:spcAft>
                <a:spcPts val="3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Перемещение товаров между магазинами</a:t>
            </a:r>
          </a:p>
          <a:p>
            <a:pPr marL="457200" lvl="3" indent="-131763" algn="just" eaLnBrk="1" hangingPunct="1">
              <a:lnSpc>
                <a:spcPct val="90000"/>
              </a:lnSpc>
              <a:spcBef>
                <a:spcPts val="600"/>
              </a:spcBef>
              <a:spcAft>
                <a:spcPts val="3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Возврат товаров поставщику</a:t>
            </a:r>
          </a:p>
          <a:p>
            <a:pPr marL="457200" lvl="3" indent="-131763" algn="just" eaLnBrk="1" hangingPunct="1">
              <a:lnSpc>
                <a:spcPct val="90000"/>
              </a:lnSpc>
              <a:spcBef>
                <a:spcPts val="600"/>
              </a:spcBef>
              <a:spcAft>
                <a:spcPts val="3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Проведение инвентаризации</a:t>
            </a:r>
          </a:p>
          <a:p>
            <a:pPr marL="457200" lvl="3" indent="-131763" algn="just" eaLnBrk="1" hangingPunct="1">
              <a:lnSpc>
                <a:spcPct val="90000"/>
              </a:lnSpc>
              <a:spcBef>
                <a:spcPts val="600"/>
              </a:spcBef>
              <a:spcAft>
                <a:spcPts val="300"/>
              </a:spcAft>
              <a:buClr>
                <a:schemeClr val="tx1"/>
              </a:buClr>
              <a:buFont typeface="Arial" pitchFamily="34" charset="0"/>
              <a:buChar char="•"/>
            </a:pPr>
            <a:r>
              <a:rPr lang="ru-RU" altLang="ru-RU" sz="1600" dirty="0" err="1">
                <a:latin typeface="Tahoma" pitchFamily="34" charset="0"/>
                <a:ea typeface="Tahoma" pitchFamily="34" charset="0"/>
                <a:cs typeface="Tahoma" pitchFamily="34" charset="0"/>
              </a:rPr>
              <a:t>Оприходование</a:t>
            </a:r>
            <a:r>
              <a:rPr lang="ru-RU" altLang="ru-RU" sz="1600" dirty="0">
                <a:latin typeface="Tahoma" pitchFamily="34" charset="0"/>
                <a:ea typeface="Tahoma" pitchFamily="34" charset="0"/>
                <a:cs typeface="Tahoma" pitchFamily="34" charset="0"/>
              </a:rPr>
              <a:t> и списание товаров (по результатам инвентаризации)</a:t>
            </a:r>
          </a:p>
          <a:p>
            <a:pPr marL="457200" lvl="3" indent="-131763" algn="just" eaLnBrk="1" hangingPunct="1">
              <a:lnSpc>
                <a:spcPct val="90000"/>
              </a:lnSpc>
              <a:spcBef>
                <a:spcPts val="600"/>
              </a:spcBef>
              <a:spcAft>
                <a:spcPts val="3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Пересортица товаров</a:t>
            </a:r>
          </a:p>
          <a:p>
            <a:pPr marL="457200" lvl="3" indent="-131763" algn="just" eaLnBrk="1" hangingPunct="1">
              <a:lnSpc>
                <a:spcPct val="90000"/>
              </a:lnSpc>
              <a:spcBef>
                <a:spcPts val="600"/>
              </a:spcBef>
              <a:spcAft>
                <a:spcPts val="3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Сборка и разборка товаров</a:t>
            </a:r>
          </a:p>
          <a:p>
            <a:pPr marL="457200" lvl="3" indent="-131763" algn="just" eaLnBrk="1" hangingPunct="1">
              <a:lnSpc>
                <a:spcPct val="90000"/>
              </a:lnSpc>
              <a:spcBef>
                <a:spcPts val="600"/>
              </a:spcBef>
              <a:spcAft>
                <a:spcPts val="3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Продажа товаров</a:t>
            </a:r>
          </a:p>
          <a:p>
            <a:pPr marL="457200" lvl="3" indent="-131763" algn="just" eaLnBrk="1" hangingPunct="1">
              <a:lnSpc>
                <a:spcPct val="90000"/>
              </a:lnSpc>
              <a:spcBef>
                <a:spcPts val="600"/>
              </a:spcBef>
              <a:spcAft>
                <a:spcPts val="3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Переоценка товаров на складе (при ведении учета остатков в разрезе цен)</a:t>
            </a:r>
          </a:p>
          <a:p>
            <a:pPr marL="457200" lvl="3" indent="-131763" algn="just" eaLnBrk="1" hangingPunct="1">
              <a:lnSpc>
                <a:spcPct val="90000"/>
              </a:lnSpc>
              <a:spcBef>
                <a:spcPts val="600"/>
              </a:spcBef>
              <a:spcAft>
                <a:spcPts val="3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Возврат товаров от покупателя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prstGeom prst="rect">
            <a:avLst/>
          </a:prstGeom>
          <a:noFill/>
          <a:ln w="9525">
            <a:noFill/>
            <a:miter lim="800000"/>
            <a:headEnd/>
            <a:tailEnd/>
          </a:ln>
        </p:spPr>
        <p:txBody>
          <a:bodyPr lIns="92075" tIns="46038" rIns="92075" bIns="46038" anchor="ctr"/>
          <a:lstStyle/>
          <a:p>
            <a:pPr eaLnBrk="1" hangingPunct="1">
              <a:lnSpc>
                <a:spcPct val="80000"/>
              </a:lnSpc>
            </a:pPr>
            <a:r>
              <a:rPr lang="ru-RU" altLang="ru-RU" b="1" dirty="0"/>
              <a:t>Анализ прайс-листов поставщиков</a:t>
            </a:r>
          </a:p>
        </p:txBody>
      </p:sp>
      <p:pic>
        <p:nvPicPr>
          <p:cNvPr id="5" name="Рисунок 4"/>
          <p:cNvPicPr>
            <a:picLocks noChangeAspect="1"/>
          </p:cNvPicPr>
          <p:nvPr/>
        </p:nvPicPr>
        <p:blipFill>
          <a:blip r:embed="rId2" cstate="print"/>
          <a:stretch>
            <a:fillRect/>
          </a:stretch>
        </p:blipFill>
        <p:spPr>
          <a:xfrm>
            <a:off x="730625" y="2441275"/>
            <a:ext cx="4393979" cy="2567753"/>
          </a:xfrm>
          <a:prstGeom prst="rect">
            <a:avLst/>
          </a:prstGeom>
          <a:ln>
            <a:solidFill>
              <a:schemeClr val="bg1">
                <a:lumMod val="65000"/>
              </a:schemeClr>
            </a:solidFill>
          </a:ln>
        </p:spPr>
      </p:pic>
      <p:sp>
        <p:nvSpPr>
          <p:cNvPr id="6" name="Rectangle 5"/>
          <p:cNvSpPr>
            <a:spLocks noChangeArrowheads="1"/>
          </p:cNvSpPr>
          <p:nvPr/>
        </p:nvSpPr>
        <p:spPr bwMode="auto">
          <a:xfrm>
            <a:off x="326278" y="720633"/>
            <a:ext cx="8083550" cy="1717675"/>
          </a:xfrm>
          <a:prstGeom prst="rect">
            <a:avLst/>
          </a:prstGeom>
          <a:noFill/>
          <a:ln w="9525">
            <a:noFill/>
            <a:miter lim="800000"/>
            <a:headEnd/>
            <a:tailEnd/>
          </a:ln>
        </p:spPr>
        <p:txBody>
          <a:bodyPr lIns="92075" tIns="46038" rIns="92075" bIns="46038"/>
          <a:lstStyle/>
          <a:p>
            <a:pPr marL="0" lvl="2" indent="-131763" algn="just" eaLnBrk="1" hangingPunct="1">
              <a:lnSpc>
                <a:spcPct val="90000"/>
              </a:lnSpc>
              <a:spcBef>
                <a:spcPts val="600"/>
              </a:spcBef>
              <a:spcAft>
                <a:spcPts val="600"/>
              </a:spcAft>
              <a:buClr>
                <a:schemeClr val="tx1"/>
              </a:buClr>
              <a:buFont typeface="Arial" pitchFamily="34" charset="0"/>
              <a:buChar char="•"/>
            </a:pPr>
            <a:r>
              <a:rPr lang="ru-RU" altLang="ru-RU" sz="1400" dirty="0">
                <a:latin typeface="Tahoma" pitchFamily="34" charset="0"/>
                <a:ea typeface="Tahoma" pitchFamily="34" charset="0"/>
                <a:cs typeface="Tahoma" pitchFamily="34" charset="0"/>
              </a:rPr>
              <a:t>Загрузка в информационную базу прайс-листов поставщиков в формате </a:t>
            </a:r>
            <a:r>
              <a:rPr lang="en-US" altLang="ru-RU" sz="1400" dirty="0">
                <a:latin typeface="Tahoma" pitchFamily="34" charset="0"/>
                <a:ea typeface="Tahoma" pitchFamily="34" charset="0"/>
                <a:cs typeface="Tahoma" pitchFamily="34" charset="0"/>
              </a:rPr>
              <a:t>Excel</a:t>
            </a:r>
            <a:r>
              <a:rPr lang="ru-RU" altLang="ru-RU" sz="1400" dirty="0">
                <a:latin typeface="Tahoma" pitchFamily="34" charset="0"/>
                <a:ea typeface="Tahoma" pitchFamily="34" charset="0"/>
                <a:cs typeface="Tahoma" pitchFamily="34" charset="0"/>
              </a:rPr>
              <a:t> (*.</a:t>
            </a:r>
            <a:r>
              <a:rPr lang="en-US" altLang="ru-RU" sz="1400" dirty="0" err="1">
                <a:latin typeface="Tahoma" pitchFamily="34" charset="0"/>
                <a:ea typeface="Tahoma" pitchFamily="34" charset="0"/>
                <a:cs typeface="Tahoma" pitchFamily="34" charset="0"/>
              </a:rPr>
              <a:t>xls</a:t>
            </a:r>
            <a:r>
              <a:rPr lang="en-US" altLang="ru-RU" sz="1400" dirty="0">
                <a:latin typeface="Tahoma" pitchFamily="34" charset="0"/>
                <a:ea typeface="Tahoma" pitchFamily="34" charset="0"/>
                <a:cs typeface="Tahoma" pitchFamily="34" charset="0"/>
              </a:rPr>
              <a:t>, *.xlsx</a:t>
            </a:r>
            <a:r>
              <a:rPr lang="ru-RU" altLang="ru-RU" sz="1400" dirty="0">
                <a:latin typeface="Tahoma" pitchFamily="34" charset="0"/>
                <a:ea typeface="Tahoma" pitchFamily="34" charset="0"/>
                <a:cs typeface="Tahoma" pitchFamily="34" charset="0"/>
              </a:rPr>
              <a:t>)</a:t>
            </a:r>
          </a:p>
          <a:p>
            <a:pPr marL="0" lvl="2" indent="-131763" algn="just" eaLnBrk="1" hangingPunct="1">
              <a:lnSpc>
                <a:spcPct val="90000"/>
              </a:lnSpc>
              <a:spcBef>
                <a:spcPts val="600"/>
              </a:spcBef>
              <a:spcAft>
                <a:spcPts val="600"/>
              </a:spcAft>
              <a:buClr>
                <a:schemeClr val="tx1"/>
              </a:buClr>
              <a:buFont typeface="Arial" pitchFamily="34" charset="0"/>
              <a:buChar char="•"/>
            </a:pPr>
            <a:r>
              <a:rPr lang="ru-RU" altLang="ru-RU" sz="1400" dirty="0">
                <a:latin typeface="Tahoma" pitchFamily="34" charset="0"/>
                <a:ea typeface="Tahoma" pitchFamily="34" charset="0"/>
                <a:cs typeface="Tahoma" pitchFamily="34" charset="0"/>
              </a:rPr>
              <a:t>Обработка  прайс-листов с произвольной структурой табличного документа</a:t>
            </a:r>
          </a:p>
          <a:p>
            <a:pPr marL="0" lvl="2" indent="-131763" algn="just" eaLnBrk="1" hangingPunct="1">
              <a:lnSpc>
                <a:spcPct val="90000"/>
              </a:lnSpc>
              <a:spcBef>
                <a:spcPts val="600"/>
              </a:spcBef>
              <a:spcAft>
                <a:spcPts val="600"/>
              </a:spcAft>
              <a:buClr>
                <a:schemeClr val="tx1"/>
              </a:buClr>
              <a:buFont typeface="Arial" pitchFamily="34" charset="0"/>
              <a:buChar char="•"/>
            </a:pPr>
            <a:r>
              <a:rPr lang="ru-RU" altLang="ru-RU" sz="1400" dirty="0">
                <a:latin typeface="Tahoma" pitchFamily="34" charset="0"/>
                <a:ea typeface="Tahoma" pitchFamily="34" charset="0"/>
                <a:cs typeface="Tahoma" pitchFamily="34" charset="0"/>
              </a:rPr>
              <a:t>Обновление цен номенклатуры от поставщика</a:t>
            </a:r>
          </a:p>
          <a:p>
            <a:pPr marL="0" lvl="2" indent="-131763" algn="just" eaLnBrk="1" hangingPunct="1">
              <a:lnSpc>
                <a:spcPct val="90000"/>
              </a:lnSpc>
              <a:spcBef>
                <a:spcPts val="600"/>
              </a:spcBef>
              <a:spcAft>
                <a:spcPts val="600"/>
              </a:spcAft>
              <a:buClr>
                <a:schemeClr val="tx1"/>
              </a:buClr>
              <a:buFont typeface="Arial" pitchFamily="34" charset="0"/>
              <a:buChar char="•"/>
            </a:pPr>
            <a:r>
              <a:rPr lang="ru-RU" altLang="ru-RU" sz="1400" dirty="0">
                <a:latin typeface="Tahoma" pitchFamily="34" charset="0"/>
                <a:ea typeface="Tahoma" pitchFamily="34" charset="0"/>
                <a:cs typeface="Tahoma" pitchFamily="34" charset="0"/>
              </a:rPr>
              <a:t>Хранение настроек для загрузки прайс-листов от различных поставщиков</a:t>
            </a:r>
            <a:endParaRPr lang="en-US" altLang="ru-RU" sz="1400" dirty="0">
              <a:latin typeface="Tahoma" pitchFamily="34" charset="0"/>
              <a:ea typeface="Tahoma" pitchFamily="34" charset="0"/>
              <a:cs typeface="Tahoma" pitchFamily="34" charset="0"/>
            </a:endParaRPr>
          </a:p>
          <a:p>
            <a:pPr marL="0" lvl="2" indent="-131763" algn="just" eaLnBrk="1" hangingPunct="1">
              <a:lnSpc>
                <a:spcPct val="90000"/>
              </a:lnSpc>
              <a:spcBef>
                <a:spcPts val="600"/>
              </a:spcBef>
              <a:spcAft>
                <a:spcPts val="600"/>
              </a:spcAft>
              <a:buClr>
                <a:schemeClr val="tx1"/>
              </a:buClr>
              <a:buFont typeface="Arial" pitchFamily="34" charset="0"/>
              <a:buChar char="•"/>
            </a:pPr>
            <a:r>
              <a:rPr lang="ru-RU" altLang="ru-RU" sz="1400" dirty="0">
                <a:latin typeface="Tahoma" pitchFamily="34" charset="0"/>
                <a:ea typeface="Tahoma" pitchFamily="34" charset="0"/>
                <a:cs typeface="Tahoma" pitchFamily="34" charset="0"/>
              </a:rPr>
              <a:t>Поиск минимальной закупочной цены на медикаменты в разрезе поставщиков</a:t>
            </a:r>
          </a:p>
        </p:txBody>
      </p:sp>
      <p:pic>
        <p:nvPicPr>
          <p:cNvPr id="7" name="Рисунок 6"/>
          <p:cNvPicPr>
            <a:picLocks noChangeAspect="1"/>
          </p:cNvPicPr>
          <p:nvPr/>
        </p:nvPicPr>
        <p:blipFill>
          <a:blip r:embed="rId3" cstate="print"/>
          <a:stretch>
            <a:fillRect/>
          </a:stretch>
        </p:blipFill>
        <p:spPr>
          <a:xfrm>
            <a:off x="5590063" y="2526339"/>
            <a:ext cx="2661863" cy="1675775"/>
          </a:xfrm>
          <a:prstGeom prst="rect">
            <a:avLst/>
          </a:prstGeom>
          <a:ln>
            <a:solidFill>
              <a:schemeClr val="bg1">
                <a:lumMod val="65000"/>
              </a:schemeClr>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prstGeom prst="rect">
            <a:avLst/>
          </a:prstGeom>
          <a:noFill/>
          <a:ln w="9525">
            <a:noFill/>
            <a:miter lim="800000"/>
            <a:headEnd/>
            <a:tailEnd/>
          </a:ln>
        </p:spPr>
        <p:txBody>
          <a:bodyPr lIns="92075" tIns="46038" rIns="92075" bIns="46038" anchor="ctr"/>
          <a:lstStyle/>
          <a:p>
            <a:pPr eaLnBrk="1" hangingPunct="1">
              <a:lnSpc>
                <a:spcPct val="80000"/>
              </a:lnSpc>
            </a:pPr>
            <a:r>
              <a:rPr lang="ru-RU" altLang="ru-RU" b="1" dirty="0"/>
              <a:t>Загрузка электронных накладных поставщиков</a:t>
            </a:r>
          </a:p>
        </p:txBody>
      </p:sp>
      <p:sp>
        <p:nvSpPr>
          <p:cNvPr id="5" name="Rectangle 5"/>
          <p:cNvSpPr>
            <a:spLocks noChangeArrowheads="1"/>
          </p:cNvSpPr>
          <p:nvPr/>
        </p:nvSpPr>
        <p:spPr bwMode="auto">
          <a:xfrm>
            <a:off x="339725" y="739682"/>
            <a:ext cx="8804275" cy="1289050"/>
          </a:xfrm>
          <a:prstGeom prst="rect">
            <a:avLst/>
          </a:prstGeom>
          <a:noFill/>
          <a:ln w="9525">
            <a:noFill/>
            <a:miter lim="800000"/>
            <a:headEnd/>
            <a:tailEnd/>
          </a:ln>
        </p:spPr>
        <p:txBody>
          <a:bodyPr lIns="92075" tIns="46038" rIns="92075" bIns="46038"/>
          <a:lstStyle/>
          <a:p>
            <a:pPr marL="0" lvl="2" indent="-131763" algn="just" eaLnBrk="1" hangingPunct="1">
              <a:lnSpc>
                <a:spcPct val="90000"/>
              </a:lnSpc>
              <a:spcBef>
                <a:spcPts val="600"/>
              </a:spcBef>
              <a:spcAft>
                <a:spcPts val="600"/>
              </a:spcAft>
              <a:buClr>
                <a:schemeClr val="tx1"/>
              </a:buClr>
              <a:buFont typeface="Arial" pitchFamily="34" charset="0"/>
              <a:buChar char="•"/>
            </a:pPr>
            <a:r>
              <a:rPr lang="ru-RU" altLang="ru-RU" sz="1400" dirty="0">
                <a:latin typeface="Tahoma" pitchFamily="34" charset="0"/>
                <a:ea typeface="Tahoma" pitchFamily="34" charset="0"/>
                <a:cs typeface="Tahoma" pitchFamily="34" charset="0"/>
              </a:rPr>
              <a:t>Загрузка приходных накладных</a:t>
            </a:r>
            <a:r>
              <a:rPr lang="en-US" altLang="ru-RU" sz="1400" dirty="0">
                <a:latin typeface="Tahoma" pitchFamily="34" charset="0"/>
                <a:ea typeface="Tahoma" pitchFamily="34" charset="0"/>
                <a:cs typeface="Tahoma" pitchFamily="34" charset="0"/>
              </a:rPr>
              <a:t> </a:t>
            </a:r>
            <a:r>
              <a:rPr lang="ru-RU" altLang="ru-RU" sz="1400" dirty="0">
                <a:latin typeface="Tahoma" pitchFamily="34" charset="0"/>
                <a:ea typeface="Tahoma" pitchFamily="34" charset="0"/>
                <a:cs typeface="Tahoma" pitchFamily="34" charset="0"/>
              </a:rPr>
              <a:t>от поставщиков в формате </a:t>
            </a:r>
            <a:r>
              <a:rPr lang="en-US" altLang="ru-RU" sz="1400" dirty="0">
                <a:latin typeface="Tahoma" pitchFamily="34" charset="0"/>
                <a:ea typeface="Tahoma" pitchFamily="34" charset="0"/>
                <a:cs typeface="Tahoma" pitchFamily="34" charset="0"/>
              </a:rPr>
              <a:t>Excel</a:t>
            </a:r>
            <a:r>
              <a:rPr lang="ru-RU" altLang="ru-RU" sz="1400" dirty="0">
                <a:latin typeface="Tahoma" pitchFamily="34" charset="0"/>
                <a:ea typeface="Tahoma" pitchFamily="34" charset="0"/>
                <a:cs typeface="Tahoma" pitchFamily="34" charset="0"/>
              </a:rPr>
              <a:t> (</a:t>
            </a:r>
            <a:r>
              <a:rPr lang="en-US" altLang="ru-RU" sz="1400" dirty="0">
                <a:latin typeface="Tahoma" pitchFamily="34" charset="0"/>
                <a:ea typeface="Tahoma" pitchFamily="34" charset="0"/>
                <a:cs typeface="Tahoma" pitchFamily="34" charset="0"/>
              </a:rPr>
              <a:t>*.xls, *.xlsx</a:t>
            </a:r>
            <a:r>
              <a:rPr lang="ru-RU" altLang="ru-RU" sz="1400" dirty="0">
                <a:latin typeface="Tahoma" pitchFamily="34" charset="0"/>
                <a:ea typeface="Tahoma" pitchFamily="34" charset="0"/>
                <a:cs typeface="Tahoma" pitchFamily="34" charset="0"/>
              </a:rPr>
              <a:t>)</a:t>
            </a:r>
          </a:p>
          <a:p>
            <a:pPr marL="0" lvl="2" indent="-131763" algn="just" eaLnBrk="1" hangingPunct="1">
              <a:lnSpc>
                <a:spcPct val="90000"/>
              </a:lnSpc>
              <a:spcBef>
                <a:spcPts val="600"/>
              </a:spcBef>
              <a:spcAft>
                <a:spcPts val="600"/>
              </a:spcAft>
              <a:buClr>
                <a:schemeClr val="tx1"/>
              </a:buClr>
              <a:buFont typeface="Arial" pitchFamily="34" charset="0"/>
              <a:buChar char="•"/>
            </a:pPr>
            <a:r>
              <a:rPr lang="ru-RU" altLang="ru-RU" sz="1400" dirty="0">
                <a:latin typeface="Tahoma" pitchFamily="34" charset="0"/>
                <a:ea typeface="Tahoma" pitchFamily="34" charset="0"/>
                <a:cs typeface="Tahoma" pitchFamily="34" charset="0"/>
              </a:rPr>
              <a:t>Обработка накладных с произвольной структурой табличного документа</a:t>
            </a:r>
          </a:p>
          <a:p>
            <a:pPr marL="0" lvl="2" indent="-131763" algn="just" eaLnBrk="1" hangingPunct="1">
              <a:lnSpc>
                <a:spcPct val="90000"/>
              </a:lnSpc>
              <a:spcBef>
                <a:spcPts val="600"/>
              </a:spcBef>
              <a:spcAft>
                <a:spcPts val="600"/>
              </a:spcAft>
              <a:buClr>
                <a:schemeClr val="tx1"/>
              </a:buClr>
              <a:buFont typeface="Arial" pitchFamily="34" charset="0"/>
              <a:buChar char="•"/>
            </a:pPr>
            <a:r>
              <a:rPr lang="ru-RU" altLang="ru-RU" sz="1400" dirty="0">
                <a:latin typeface="Tahoma" pitchFamily="34" charset="0"/>
                <a:ea typeface="Tahoma" pitchFamily="34" charset="0"/>
                <a:cs typeface="Tahoma" pitchFamily="34" charset="0"/>
              </a:rPr>
              <a:t>Хранение списка поставляемых товаров в разрезе поставщиков</a:t>
            </a:r>
          </a:p>
          <a:p>
            <a:pPr marL="0" lvl="2" indent="-131763" algn="just" eaLnBrk="1" hangingPunct="1">
              <a:lnSpc>
                <a:spcPct val="90000"/>
              </a:lnSpc>
              <a:spcBef>
                <a:spcPts val="600"/>
              </a:spcBef>
              <a:spcAft>
                <a:spcPts val="600"/>
              </a:spcAft>
              <a:buClr>
                <a:schemeClr val="tx1"/>
              </a:buClr>
              <a:buFont typeface="Arial" pitchFamily="34" charset="0"/>
              <a:buChar char="•"/>
            </a:pPr>
            <a:r>
              <a:rPr lang="ru-RU" altLang="ru-RU" sz="1400" dirty="0">
                <a:latin typeface="Tahoma" pitchFamily="34" charset="0"/>
                <a:ea typeface="Tahoma" pitchFamily="34" charset="0"/>
                <a:cs typeface="Tahoma" pitchFamily="34" charset="0"/>
              </a:rPr>
              <a:t>Загрузка информации о серийных номерах, сроках годности и сертификатах номенклатуры</a:t>
            </a:r>
          </a:p>
          <a:p>
            <a:pPr marL="0" lvl="2" indent="-131763" algn="just" eaLnBrk="1" hangingPunct="1">
              <a:lnSpc>
                <a:spcPct val="90000"/>
              </a:lnSpc>
              <a:spcBef>
                <a:spcPts val="600"/>
              </a:spcBef>
              <a:spcAft>
                <a:spcPts val="600"/>
              </a:spcAft>
              <a:buClr>
                <a:schemeClr val="tx1"/>
              </a:buClr>
              <a:buFont typeface="Arial" pitchFamily="34" charset="0"/>
              <a:buChar char="•"/>
            </a:pPr>
            <a:r>
              <a:rPr lang="ru-RU" altLang="ru-RU" sz="1400" dirty="0">
                <a:latin typeface="Tahoma" pitchFamily="34" charset="0"/>
                <a:ea typeface="Tahoma" pitchFamily="34" charset="0"/>
                <a:cs typeface="Tahoma" pitchFamily="34" charset="0"/>
              </a:rPr>
              <a:t>Использование ранее созданной настройки, при последующих загрузках накладных от поставщика</a:t>
            </a:r>
            <a:endParaRPr lang="en-US" altLang="ru-RU" sz="1400" dirty="0">
              <a:latin typeface="Tahoma" pitchFamily="34" charset="0"/>
              <a:ea typeface="Tahoma" pitchFamily="34" charset="0"/>
              <a:cs typeface="Tahoma" pitchFamily="34" charset="0"/>
            </a:endParaRPr>
          </a:p>
          <a:p>
            <a:pPr marL="0" lvl="2" indent="-131763" algn="just" eaLnBrk="1" hangingPunct="1">
              <a:lnSpc>
                <a:spcPct val="90000"/>
              </a:lnSpc>
              <a:spcBef>
                <a:spcPts val="600"/>
              </a:spcBef>
              <a:spcAft>
                <a:spcPts val="600"/>
              </a:spcAft>
              <a:buClr>
                <a:schemeClr val="tx1"/>
              </a:buClr>
              <a:buFont typeface="Arial" pitchFamily="34" charset="0"/>
              <a:buChar char="•"/>
            </a:pPr>
            <a:r>
              <a:rPr lang="ru-RU" altLang="ru-RU" sz="1400" dirty="0">
                <a:latin typeface="Tahoma" pitchFamily="34" charset="0"/>
                <a:ea typeface="Tahoma" pitchFamily="34" charset="0"/>
                <a:cs typeface="Tahoma" pitchFamily="34" charset="0"/>
              </a:rPr>
              <a:t>На основании полученных данных создание документа «Поступление товаров»</a:t>
            </a:r>
          </a:p>
        </p:txBody>
      </p:sp>
      <p:pic>
        <p:nvPicPr>
          <p:cNvPr id="6" name="Рисунок 5"/>
          <p:cNvPicPr>
            <a:picLocks noChangeAspect="1"/>
          </p:cNvPicPr>
          <p:nvPr/>
        </p:nvPicPr>
        <p:blipFill>
          <a:blip r:embed="rId2" cstate="print"/>
          <a:stretch>
            <a:fillRect/>
          </a:stretch>
        </p:blipFill>
        <p:spPr>
          <a:xfrm>
            <a:off x="2425343" y="2757272"/>
            <a:ext cx="4441283" cy="2087403"/>
          </a:xfrm>
          <a:prstGeom prst="rect">
            <a:avLst/>
          </a:prstGeom>
          <a:ln>
            <a:solidFill>
              <a:schemeClr val="bg1">
                <a:lumMod val="65000"/>
              </a:schemeClr>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prstGeom prst="rect">
            <a:avLst/>
          </a:prstGeom>
          <a:noFill/>
          <a:ln w="9525">
            <a:noFill/>
            <a:miter lim="800000"/>
            <a:headEnd/>
            <a:tailEnd/>
          </a:ln>
        </p:spPr>
        <p:txBody>
          <a:bodyPr lIns="92075" tIns="46038" rIns="92075" bIns="46038" anchor="ctr"/>
          <a:lstStyle/>
          <a:p>
            <a:pPr eaLnBrk="1" hangingPunct="1">
              <a:lnSpc>
                <a:spcPct val="80000"/>
              </a:lnSpc>
            </a:pPr>
            <a:r>
              <a:rPr lang="ru-RU" altLang="ru-RU" b="1" dirty="0"/>
              <a:t>Контроль уровня неснижаемого остатка</a:t>
            </a:r>
          </a:p>
        </p:txBody>
      </p:sp>
      <p:sp>
        <p:nvSpPr>
          <p:cNvPr id="5" name="Rectangle 5"/>
          <p:cNvSpPr>
            <a:spLocks noChangeArrowheads="1"/>
          </p:cNvSpPr>
          <p:nvPr/>
        </p:nvSpPr>
        <p:spPr bwMode="auto">
          <a:xfrm>
            <a:off x="319555" y="778995"/>
            <a:ext cx="8453438" cy="465138"/>
          </a:xfrm>
          <a:prstGeom prst="rect">
            <a:avLst/>
          </a:prstGeom>
          <a:noFill/>
          <a:ln w="9525">
            <a:noFill/>
            <a:miter lim="800000"/>
            <a:headEnd/>
            <a:tailEnd/>
          </a:ln>
        </p:spPr>
        <p:txBody>
          <a:bodyPr lIns="92075" tIns="46038" rIns="92075" bIns="46038"/>
          <a:lstStyle/>
          <a:p>
            <a:pPr marL="0" lvl="2" algn="just" eaLnBrk="1" hangingPunct="1">
              <a:lnSpc>
                <a:spcPct val="90000"/>
              </a:lnSpc>
              <a:spcBef>
                <a:spcPts val="600"/>
              </a:spcBef>
              <a:spcAft>
                <a:spcPts val="600"/>
              </a:spcAft>
              <a:buClr>
                <a:schemeClr val="tx1"/>
              </a:buClr>
              <a:defRPr/>
            </a:pPr>
            <a:r>
              <a:rPr lang="ru-RU" altLang="ru-RU" sz="1600" dirty="0" smtClean="0">
                <a:latin typeface="Tahoma" pitchFamily="34" charset="0"/>
                <a:ea typeface="Tahoma" pitchFamily="34" charset="0"/>
                <a:cs typeface="Tahoma" pitchFamily="34" charset="0"/>
              </a:rPr>
              <a:t>Механизм </a:t>
            </a:r>
            <a:r>
              <a:rPr lang="ru-RU" altLang="ru-RU" sz="1600" dirty="0">
                <a:latin typeface="Tahoma" pitchFamily="34" charset="0"/>
                <a:ea typeface="Tahoma" pitchFamily="34" charset="0"/>
                <a:cs typeface="Tahoma" pitchFamily="34" charset="0"/>
              </a:rPr>
              <a:t>позволяет контролировать границу минимального остатка медикаментов и создавать заказы поставщикам на основании выявленной </a:t>
            </a:r>
            <a:r>
              <a:rPr lang="ru-RU" altLang="ru-RU" sz="1600" dirty="0" smtClean="0">
                <a:latin typeface="Tahoma" pitchFamily="34" charset="0"/>
                <a:ea typeface="Tahoma" pitchFamily="34" charset="0"/>
                <a:cs typeface="Tahoma" pitchFamily="34" charset="0"/>
              </a:rPr>
              <a:t>потребности.</a:t>
            </a:r>
            <a:endParaRPr lang="ru-RU" altLang="ru-RU" sz="1600" dirty="0">
              <a:latin typeface="Tahoma" pitchFamily="34" charset="0"/>
              <a:ea typeface="Tahoma" pitchFamily="34" charset="0"/>
              <a:cs typeface="Tahoma" pitchFamily="34" charset="0"/>
            </a:endParaRPr>
          </a:p>
          <a:p>
            <a:pPr algn="just" eaLnBrk="1" hangingPunct="1">
              <a:lnSpc>
                <a:spcPct val="90000"/>
              </a:lnSpc>
              <a:spcBef>
                <a:spcPts val="600"/>
              </a:spcBef>
              <a:spcAft>
                <a:spcPts val="600"/>
              </a:spcAft>
              <a:buClr>
                <a:schemeClr val="tx1"/>
              </a:buClr>
              <a:defRPr/>
            </a:pPr>
            <a:r>
              <a:rPr lang="ru-RU" altLang="ru-RU" sz="1600" b="1" dirty="0" smtClean="0">
                <a:latin typeface="Tahoma" pitchFamily="34" charset="0"/>
                <a:ea typeface="Tahoma" pitchFamily="34" charset="0"/>
                <a:cs typeface="Tahoma" pitchFamily="34" charset="0"/>
              </a:rPr>
              <a:t>Показатели </a:t>
            </a:r>
            <a:r>
              <a:rPr lang="ru-RU" altLang="ru-RU" sz="1600" b="1" dirty="0">
                <a:latin typeface="Tahoma" pitchFamily="34" charset="0"/>
                <a:ea typeface="Tahoma" pitchFamily="34" charset="0"/>
                <a:cs typeface="Tahoma" pitchFamily="34" charset="0"/>
              </a:rPr>
              <a:t>остатков лекарственных средств:</a:t>
            </a:r>
          </a:p>
          <a:p>
            <a:pPr marL="263525" lvl="1" algn="just" eaLnBrk="1" hangingPunct="1">
              <a:lnSpc>
                <a:spcPct val="90000"/>
              </a:lnSpc>
              <a:spcBef>
                <a:spcPts val="600"/>
              </a:spcBef>
              <a:spcAft>
                <a:spcPts val="600"/>
              </a:spcAft>
              <a:buClr>
                <a:schemeClr val="tx1"/>
              </a:buClr>
              <a:buFont typeface="Arial" pitchFamily="34" charset="0"/>
              <a:buChar char="•"/>
              <a:defRPr/>
            </a:pPr>
            <a:r>
              <a:rPr lang="ru-RU" altLang="ru-RU" sz="1600" i="1" dirty="0">
                <a:latin typeface="Tahoma" pitchFamily="34" charset="0"/>
                <a:ea typeface="Tahoma" pitchFamily="34" charset="0"/>
                <a:cs typeface="Tahoma" pitchFamily="34" charset="0"/>
              </a:rPr>
              <a:t> </a:t>
            </a:r>
            <a:r>
              <a:rPr lang="ru-RU" altLang="ru-RU" sz="1600" dirty="0">
                <a:latin typeface="Tahoma" pitchFamily="34" charset="0"/>
                <a:ea typeface="Tahoma" pitchFamily="34" charset="0"/>
                <a:cs typeface="Tahoma" pitchFamily="34" charset="0"/>
              </a:rPr>
              <a:t>Точка заказа - количество номенклатуры, при котором необходимо формировать очередной заказ поставщикам</a:t>
            </a:r>
          </a:p>
          <a:p>
            <a:pPr marL="263525" lvl="1" algn="just" eaLnBrk="1" hangingPunct="1">
              <a:lnSpc>
                <a:spcPct val="90000"/>
              </a:lnSpc>
              <a:spcBef>
                <a:spcPts val="600"/>
              </a:spcBef>
              <a:spcAft>
                <a:spcPts val="600"/>
              </a:spcAft>
              <a:buClr>
                <a:schemeClr val="tx1"/>
              </a:buClr>
              <a:buFont typeface="Arial" pitchFamily="34" charset="0"/>
              <a:buChar char="•"/>
              <a:defRPr/>
            </a:pPr>
            <a:r>
              <a:rPr lang="ru-RU" altLang="ru-RU" sz="1600" i="1" dirty="0">
                <a:latin typeface="Tahoma" pitchFamily="34" charset="0"/>
                <a:ea typeface="Tahoma" pitchFamily="34" charset="0"/>
                <a:cs typeface="Tahoma" pitchFamily="34" charset="0"/>
              </a:rPr>
              <a:t> </a:t>
            </a:r>
            <a:r>
              <a:rPr lang="ru-RU" altLang="ru-RU" sz="1600" dirty="0">
                <a:latin typeface="Tahoma" pitchFamily="34" charset="0"/>
                <a:ea typeface="Tahoma" pitchFamily="34" charset="0"/>
                <a:cs typeface="Tahoma" pitchFamily="34" charset="0"/>
              </a:rPr>
              <a:t>Критический остаток - минимальное количество лекарственных средств на складе</a:t>
            </a:r>
          </a:p>
          <a:p>
            <a:pPr marL="0" lvl="2" indent="-131763" algn="just"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p:txBody>
      </p:sp>
      <p:pic>
        <p:nvPicPr>
          <p:cNvPr id="6" name="Рисунок 5"/>
          <p:cNvPicPr>
            <a:picLocks noChangeAspect="1"/>
          </p:cNvPicPr>
          <p:nvPr/>
        </p:nvPicPr>
        <p:blipFill>
          <a:blip r:embed="rId2" cstate="print"/>
          <a:stretch>
            <a:fillRect/>
          </a:stretch>
        </p:blipFill>
        <p:spPr>
          <a:xfrm>
            <a:off x="418555" y="2742331"/>
            <a:ext cx="3764242" cy="2296337"/>
          </a:xfrm>
          <a:prstGeom prst="rect">
            <a:avLst/>
          </a:prstGeom>
          <a:ln>
            <a:solidFill>
              <a:schemeClr val="bg1">
                <a:lumMod val="65000"/>
              </a:schemeClr>
            </a:solidFill>
          </a:ln>
        </p:spPr>
      </p:pic>
      <p:pic>
        <p:nvPicPr>
          <p:cNvPr id="7" name="Рисунок 6"/>
          <p:cNvPicPr>
            <a:picLocks noChangeAspect="1"/>
          </p:cNvPicPr>
          <p:nvPr/>
        </p:nvPicPr>
        <p:blipFill>
          <a:blip r:embed="rId3" cstate="print"/>
          <a:stretch>
            <a:fillRect/>
          </a:stretch>
        </p:blipFill>
        <p:spPr>
          <a:xfrm>
            <a:off x="4284074" y="2773145"/>
            <a:ext cx="4394479" cy="2124514"/>
          </a:xfrm>
          <a:prstGeom prst="rect">
            <a:avLst/>
          </a:prstGeom>
          <a:ln>
            <a:solidFill>
              <a:schemeClr val="bg1">
                <a:lumMod val="65000"/>
              </a:schemeClr>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prstGeom prst="rect">
            <a:avLst/>
          </a:prstGeom>
          <a:noFill/>
          <a:ln w="9525">
            <a:noFill/>
            <a:miter lim="800000"/>
            <a:headEnd/>
            <a:tailEnd/>
          </a:ln>
        </p:spPr>
        <p:txBody>
          <a:bodyPr lIns="92075" tIns="46038" rIns="92075" bIns="46038" anchor="ctr"/>
          <a:lstStyle/>
          <a:p>
            <a:pPr eaLnBrk="1" hangingPunct="1">
              <a:lnSpc>
                <a:spcPct val="80000"/>
              </a:lnSpc>
            </a:pPr>
            <a:r>
              <a:rPr lang="ru-RU" altLang="ru-RU" b="1" dirty="0"/>
              <a:t>Переоценка товаров на складе</a:t>
            </a:r>
          </a:p>
        </p:txBody>
      </p:sp>
      <p:sp>
        <p:nvSpPr>
          <p:cNvPr id="5" name="Rectangle 5"/>
          <p:cNvSpPr>
            <a:spLocks noChangeArrowheads="1"/>
          </p:cNvSpPr>
          <p:nvPr/>
        </p:nvSpPr>
        <p:spPr bwMode="auto">
          <a:xfrm>
            <a:off x="373343" y="755463"/>
            <a:ext cx="8416925" cy="465138"/>
          </a:xfrm>
          <a:prstGeom prst="rect">
            <a:avLst/>
          </a:prstGeom>
          <a:noFill/>
          <a:ln w="9525">
            <a:noFill/>
            <a:miter lim="800000"/>
            <a:headEnd/>
            <a:tailEnd/>
          </a:ln>
        </p:spPr>
        <p:txBody>
          <a:bodyPr lIns="92075" tIns="46038" rIns="92075" bIns="46038"/>
          <a:lstStyle/>
          <a:p>
            <a:pPr algn="just" eaLnBrk="1" hangingPunct="1">
              <a:lnSpc>
                <a:spcPct val="90000"/>
              </a:lnSpc>
              <a:spcBef>
                <a:spcPts val="600"/>
              </a:spcBef>
              <a:spcAft>
                <a:spcPts val="6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 Переоценка остатков лекарственных средств на складе оформляется документом «Переоценка товаров на складе» </a:t>
            </a:r>
          </a:p>
          <a:p>
            <a:pPr algn="just" eaLnBrk="1" hangingPunct="1">
              <a:lnSpc>
                <a:spcPct val="90000"/>
              </a:lnSpc>
              <a:spcBef>
                <a:spcPts val="600"/>
              </a:spcBef>
              <a:spcAft>
                <a:spcPts val="6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 Переоценка товаров на складе применяется в аптеках, которые ведут учет остатков в разрезе розничных цен</a:t>
            </a:r>
          </a:p>
          <a:p>
            <a:pPr marL="0" lvl="2" indent="-131763" algn="just" eaLnBrk="1" hangingPunct="1">
              <a:lnSpc>
                <a:spcPct val="90000"/>
              </a:lnSpc>
              <a:spcAft>
                <a:spcPts val="600"/>
              </a:spcAft>
              <a:buClr>
                <a:schemeClr val="tx1"/>
              </a:buClr>
              <a:buFont typeface="Arial" pitchFamily="34" charset="0"/>
              <a:buChar char="•"/>
            </a:pPr>
            <a:endParaRPr lang="ru-RU" altLang="ru-RU" sz="1600" dirty="0">
              <a:latin typeface="Tahoma" pitchFamily="34" charset="0"/>
              <a:ea typeface="Tahoma" pitchFamily="34" charset="0"/>
              <a:cs typeface="Tahoma" pitchFamily="34" charset="0"/>
            </a:endParaRPr>
          </a:p>
        </p:txBody>
      </p:sp>
      <p:pic>
        <p:nvPicPr>
          <p:cNvPr id="6" name="Рисунок 5"/>
          <p:cNvPicPr>
            <a:picLocks noChangeAspect="1"/>
          </p:cNvPicPr>
          <p:nvPr/>
        </p:nvPicPr>
        <p:blipFill>
          <a:blip r:embed="rId2" cstate="print"/>
          <a:stretch>
            <a:fillRect/>
          </a:stretch>
        </p:blipFill>
        <p:spPr>
          <a:xfrm>
            <a:off x="208150" y="2168338"/>
            <a:ext cx="8767762" cy="2533650"/>
          </a:xfrm>
          <a:prstGeom prst="rect">
            <a:avLst/>
          </a:prstGeom>
          <a:ln>
            <a:solidFill>
              <a:schemeClr val="bg1">
                <a:lumMod val="65000"/>
              </a:schemeClr>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prstGeom prst="rect">
            <a:avLst/>
          </a:prstGeom>
          <a:noFill/>
          <a:ln w="9525">
            <a:noFill/>
            <a:miter lim="800000"/>
            <a:headEnd/>
            <a:tailEnd/>
          </a:ln>
        </p:spPr>
        <p:txBody>
          <a:bodyPr lIns="92075" tIns="46038" rIns="92075" bIns="46038" anchor="ctr"/>
          <a:lstStyle/>
          <a:p>
            <a:pPr eaLnBrk="1" hangingPunct="1">
              <a:lnSpc>
                <a:spcPct val="80000"/>
              </a:lnSpc>
            </a:pPr>
            <a:r>
              <a:rPr lang="ru-RU" altLang="ru-RU" b="1" dirty="0"/>
              <a:t>Рабочее место кассира</a:t>
            </a:r>
          </a:p>
        </p:txBody>
      </p:sp>
      <p:sp>
        <p:nvSpPr>
          <p:cNvPr id="5" name="Rectangle 5"/>
          <p:cNvSpPr>
            <a:spLocks noChangeArrowheads="1"/>
          </p:cNvSpPr>
          <p:nvPr/>
        </p:nvSpPr>
        <p:spPr bwMode="auto">
          <a:xfrm>
            <a:off x="333002" y="750233"/>
            <a:ext cx="8610600" cy="1760538"/>
          </a:xfrm>
          <a:prstGeom prst="rect">
            <a:avLst/>
          </a:prstGeom>
          <a:noFill/>
          <a:ln w="9525">
            <a:noFill/>
            <a:miter lim="800000"/>
            <a:headEnd/>
            <a:tailEnd/>
          </a:ln>
        </p:spPr>
        <p:txBody>
          <a:bodyPr lIns="92075" tIns="46038" rIns="92075" bIns="46038"/>
          <a:lstStyle/>
          <a:p>
            <a:pPr algn="just" eaLnBrk="1" hangingPunct="1">
              <a:lnSpc>
                <a:spcPct val="90000"/>
              </a:lnSpc>
              <a:spcBef>
                <a:spcPts val="600"/>
              </a:spcBef>
              <a:spcAft>
                <a:spcPts val="600"/>
              </a:spcAft>
              <a:buClr>
                <a:schemeClr val="tx1"/>
              </a:buClr>
            </a:pPr>
            <a:r>
              <a:rPr lang="ru-RU" altLang="ru-RU" sz="1600" b="1" dirty="0" smtClean="0">
                <a:latin typeface="Tahoma" pitchFamily="34" charset="0"/>
                <a:ea typeface="Tahoma" pitchFamily="34" charset="0"/>
                <a:cs typeface="Tahoma" pitchFamily="34" charset="0"/>
              </a:rPr>
              <a:t>Конфигурация </a:t>
            </a:r>
            <a:r>
              <a:rPr lang="ru-RU" altLang="ru-RU" sz="1600" b="1" dirty="0">
                <a:latin typeface="Tahoma" pitchFamily="34" charset="0"/>
                <a:ea typeface="Tahoma" pitchFamily="34" charset="0"/>
                <a:cs typeface="Tahoma" pitchFamily="34" charset="0"/>
              </a:rPr>
              <a:t>содержит специализированное рабочее место кассира (РМК)</a:t>
            </a:r>
          </a:p>
          <a:p>
            <a:pPr marL="263525" lvl="1" algn="just" eaLnBrk="1" hangingPunct="1">
              <a:lnSpc>
                <a:spcPct val="90000"/>
              </a:lnSpc>
              <a:spcBef>
                <a:spcPts val="600"/>
              </a:spcBef>
              <a:spcAft>
                <a:spcPts val="6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 Предоставляет интерфейс для ведения розничной торговли</a:t>
            </a:r>
          </a:p>
          <a:p>
            <a:pPr marL="263525" lvl="1" algn="just" eaLnBrk="1" hangingPunct="1">
              <a:lnSpc>
                <a:spcPct val="90000"/>
              </a:lnSpc>
              <a:spcBef>
                <a:spcPts val="600"/>
              </a:spcBef>
              <a:spcAft>
                <a:spcPts val="6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 Содержит все необходимые функции, не требуется покидать РМК, что ускоряет работу и увеличивает продажи</a:t>
            </a:r>
          </a:p>
          <a:p>
            <a:pPr marL="263525" lvl="1" algn="just" eaLnBrk="1" hangingPunct="1">
              <a:lnSpc>
                <a:spcPct val="90000"/>
              </a:lnSpc>
              <a:spcBef>
                <a:spcPts val="600"/>
              </a:spcBef>
              <a:spcAft>
                <a:spcPts val="6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 Ограничивает доступ кассира к функционалу по складскому учету</a:t>
            </a:r>
          </a:p>
        </p:txBody>
      </p:sp>
      <p:pic>
        <p:nvPicPr>
          <p:cNvPr id="6" name="Рисунок 5"/>
          <p:cNvPicPr>
            <a:picLocks noChangeAspect="1"/>
          </p:cNvPicPr>
          <p:nvPr/>
        </p:nvPicPr>
        <p:blipFill>
          <a:blip r:embed="rId2" cstate="print"/>
          <a:stretch>
            <a:fillRect/>
          </a:stretch>
        </p:blipFill>
        <p:spPr>
          <a:xfrm>
            <a:off x="2197432" y="2382039"/>
            <a:ext cx="4729579" cy="2632064"/>
          </a:xfrm>
          <a:prstGeom prst="rect">
            <a:avLst/>
          </a:prstGeom>
          <a:ln>
            <a:solidFill>
              <a:schemeClr val="bg1">
                <a:lumMod val="65000"/>
              </a:schemeClr>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prstGeom prst="rect">
            <a:avLst/>
          </a:prstGeom>
          <a:noFill/>
          <a:ln w="9525">
            <a:noFill/>
            <a:miter lim="800000"/>
            <a:headEnd/>
            <a:tailEnd/>
          </a:ln>
        </p:spPr>
        <p:txBody>
          <a:bodyPr lIns="92075" tIns="46038" rIns="92075" bIns="46038" anchor="ctr"/>
          <a:lstStyle/>
          <a:p>
            <a:pPr eaLnBrk="1" hangingPunct="1">
              <a:lnSpc>
                <a:spcPct val="80000"/>
              </a:lnSpc>
            </a:pPr>
            <a:r>
              <a:rPr lang="ru-RU" altLang="ru-RU" b="1" dirty="0"/>
              <a:t>Подбор аналогов лекарственных средств</a:t>
            </a:r>
          </a:p>
        </p:txBody>
      </p:sp>
      <p:sp>
        <p:nvSpPr>
          <p:cNvPr id="5" name="Rectangle 5"/>
          <p:cNvSpPr>
            <a:spLocks noChangeArrowheads="1"/>
          </p:cNvSpPr>
          <p:nvPr/>
        </p:nvSpPr>
        <p:spPr bwMode="auto">
          <a:xfrm>
            <a:off x="333001" y="819509"/>
            <a:ext cx="3997459" cy="1859070"/>
          </a:xfrm>
          <a:prstGeom prst="rect">
            <a:avLst/>
          </a:prstGeom>
          <a:noFill/>
          <a:ln w="9525">
            <a:noFill/>
            <a:miter lim="800000"/>
            <a:headEnd/>
            <a:tailEnd/>
          </a:ln>
        </p:spPr>
        <p:txBody>
          <a:bodyPr lIns="92075" tIns="46038" rIns="92075" bIns="46038"/>
          <a:lstStyle/>
          <a:p>
            <a:pPr marL="0" lvl="1" eaLnBrk="1" hangingPunct="1">
              <a:lnSpc>
                <a:spcPct val="90000"/>
              </a:lnSpc>
              <a:spcBef>
                <a:spcPts val="600"/>
              </a:spcBef>
              <a:spcAft>
                <a:spcPts val="600"/>
              </a:spcAft>
              <a:buClr>
                <a:schemeClr val="tx1"/>
              </a:buClr>
              <a:defRPr/>
            </a:pPr>
            <a:r>
              <a:rPr lang="ru-RU" altLang="ru-RU" sz="1600" dirty="0">
                <a:latin typeface="Tahoma" pitchFamily="34" charset="0"/>
                <a:ea typeface="Tahoma" pitchFamily="34" charset="0"/>
                <a:cs typeface="Tahoma" pitchFamily="34" charset="0"/>
              </a:rPr>
              <a:t>Работа с аналогами доступна из рабочего места кассира (РМК</a:t>
            </a:r>
            <a:r>
              <a:rPr lang="ru-RU" altLang="ru-RU" sz="1600" dirty="0" smtClean="0">
                <a:latin typeface="Tahoma" pitchFamily="34" charset="0"/>
                <a:ea typeface="Tahoma" pitchFamily="34" charset="0"/>
                <a:cs typeface="Tahoma" pitchFamily="34" charset="0"/>
              </a:rPr>
              <a:t>).</a:t>
            </a:r>
            <a:endParaRPr lang="ru-RU" altLang="ru-RU" sz="1600" dirty="0">
              <a:latin typeface="Tahoma" pitchFamily="34" charset="0"/>
              <a:ea typeface="Tahoma" pitchFamily="34" charset="0"/>
              <a:cs typeface="Tahoma" pitchFamily="34" charset="0"/>
            </a:endParaRPr>
          </a:p>
          <a:p>
            <a:pPr marL="0" lvl="1" eaLnBrk="1" hangingPunct="1">
              <a:lnSpc>
                <a:spcPct val="90000"/>
              </a:lnSpc>
              <a:spcBef>
                <a:spcPts val="600"/>
              </a:spcBef>
              <a:spcAft>
                <a:spcPts val="600"/>
              </a:spcAft>
              <a:buClr>
                <a:schemeClr val="tx1"/>
              </a:buClr>
              <a:defRPr/>
            </a:pPr>
            <a:r>
              <a:rPr lang="ru-RU" altLang="ru-RU" sz="1600" dirty="0">
                <a:latin typeface="Tahoma" pitchFamily="34" charset="0"/>
                <a:ea typeface="Tahoma" pitchFamily="34" charset="0"/>
                <a:cs typeface="Tahoma" pitchFamily="34" charset="0"/>
              </a:rPr>
              <a:t>Механизм позволяет в процессе продажи осуществлять подбор аналогов лекарственных средств: </a:t>
            </a:r>
          </a:p>
          <a:p>
            <a:pPr marL="263525" lvl="1"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По основному действующему веществу</a:t>
            </a:r>
          </a:p>
          <a:p>
            <a:pPr marL="263525" lvl="1" eaLnBrk="1" hangingPunct="1">
              <a:lnSpc>
                <a:spcPct val="90000"/>
              </a:lnSpc>
              <a:spcBef>
                <a:spcPts val="600"/>
              </a:spcBef>
              <a:spcAft>
                <a:spcPts val="600"/>
              </a:spcAft>
              <a:buClr>
                <a:schemeClr val="tx1"/>
              </a:buClr>
              <a:buFont typeface="Arial" pitchFamily="34" charset="0"/>
              <a:buChar char="•"/>
              <a:defRPr/>
            </a:pPr>
            <a:r>
              <a:rPr lang="ru-RU" altLang="ru-RU" sz="1600" dirty="0">
                <a:latin typeface="Tahoma" pitchFamily="34" charset="0"/>
                <a:ea typeface="Tahoma" pitchFamily="34" charset="0"/>
                <a:cs typeface="Tahoma" pitchFamily="34" charset="0"/>
              </a:rPr>
              <a:t> По международному непатентованному наименованию</a:t>
            </a:r>
          </a:p>
          <a:p>
            <a:pPr marL="171450" lvl="1" eaLnBrk="1" hangingPunct="1">
              <a:lnSpc>
                <a:spcPct val="90000"/>
              </a:lnSpc>
              <a:spcBef>
                <a:spcPts val="600"/>
              </a:spcBef>
              <a:spcAft>
                <a:spcPts val="600"/>
              </a:spcAft>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a:p>
            <a:pPr lvl="1" eaLnBrk="1" hangingPunct="1">
              <a:lnSpc>
                <a:spcPct val="90000"/>
              </a:lnSpc>
              <a:spcBef>
                <a:spcPts val="600"/>
              </a:spcBef>
              <a:buClr>
                <a:schemeClr val="tx1"/>
              </a:buClr>
              <a:buFont typeface="Arial" pitchFamily="34" charset="0"/>
              <a:buChar char="•"/>
              <a:defRPr/>
            </a:pPr>
            <a:endParaRPr lang="ru-RU" altLang="ru-RU" sz="1600" dirty="0">
              <a:latin typeface="Tahoma" pitchFamily="34" charset="0"/>
              <a:ea typeface="Tahoma" pitchFamily="34" charset="0"/>
              <a:cs typeface="Tahoma" pitchFamily="34" charset="0"/>
            </a:endParaRPr>
          </a:p>
        </p:txBody>
      </p:sp>
      <p:pic>
        <p:nvPicPr>
          <p:cNvPr id="6" name="Рисунок 5"/>
          <p:cNvPicPr>
            <a:picLocks noChangeAspect="1"/>
          </p:cNvPicPr>
          <p:nvPr/>
        </p:nvPicPr>
        <p:blipFill>
          <a:blip r:embed="rId2" cstate="print"/>
          <a:stretch>
            <a:fillRect/>
          </a:stretch>
        </p:blipFill>
        <p:spPr>
          <a:xfrm>
            <a:off x="4227258" y="960866"/>
            <a:ext cx="4749093" cy="3671519"/>
          </a:xfrm>
          <a:prstGeom prst="rect">
            <a:avLst/>
          </a:prstGeom>
          <a:ln>
            <a:solidFill>
              <a:schemeClr val="bg1">
                <a:lumMod val="65000"/>
              </a:schemeClr>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xfrm>
            <a:off x="1018903" y="235324"/>
            <a:ext cx="7360920" cy="584947"/>
          </a:xfrm>
          <a:prstGeom prst="rect">
            <a:avLst/>
          </a:prstGeom>
          <a:noFill/>
          <a:ln w="9525">
            <a:noFill/>
            <a:miter lim="800000"/>
            <a:headEnd/>
            <a:tailEnd/>
          </a:ln>
        </p:spPr>
        <p:txBody>
          <a:bodyPr lIns="92075" tIns="46038" rIns="92075" bIns="46038" anchor="ctr">
            <a:noAutofit/>
          </a:bodyPr>
          <a:lstStyle/>
          <a:p>
            <a:pPr eaLnBrk="1" hangingPunct="1">
              <a:lnSpc>
                <a:spcPct val="80000"/>
              </a:lnSpc>
            </a:pPr>
            <a:r>
              <a:rPr lang="ru-RU" altLang="ru-RU" b="1" dirty="0" err="1"/>
              <a:t>Экспресс-разукомплектация</a:t>
            </a:r>
            <a:r>
              <a:rPr lang="ru-RU" altLang="ru-RU" b="1" dirty="0"/>
              <a:t> лекарственных средств</a:t>
            </a:r>
          </a:p>
        </p:txBody>
      </p:sp>
      <p:sp>
        <p:nvSpPr>
          <p:cNvPr id="5" name="Rectangle 5"/>
          <p:cNvSpPr>
            <a:spLocks noChangeArrowheads="1"/>
          </p:cNvSpPr>
          <p:nvPr/>
        </p:nvSpPr>
        <p:spPr bwMode="auto">
          <a:xfrm>
            <a:off x="274637" y="829340"/>
            <a:ext cx="8610600" cy="574158"/>
          </a:xfrm>
          <a:prstGeom prst="rect">
            <a:avLst/>
          </a:prstGeom>
          <a:noFill/>
          <a:ln w="9525">
            <a:noFill/>
            <a:miter lim="800000"/>
            <a:headEnd/>
            <a:tailEnd/>
          </a:ln>
        </p:spPr>
        <p:txBody>
          <a:bodyPr lIns="92075" tIns="46038" rIns="92075" bIns="46038"/>
          <a:lstStyle/>
          <a:p>
            <a:pPr algn="just" eaLnBrk="1" hangingPunct="1">
              <a:lnSpc>
                <a:spcPct val="90000"/>
              </a:lnSpc>
              <a:spcBef>
                <a:spcPts val="600"/>
              </a:spcBef>
              <a:spcAft>
                <a:spcPts val="600"/>
              </a:spcAft>
              <a:buClr>
                <a:srgbClr val="C00000"/>
              </a:buClr>
            </a:pPr>
            <a:r>
              <a:rPr lang="ru-RU" altLang="ru-RU" sz="1600" b="1" dirty="0">
                <a:latin typeface="Tahoma" pitchFamily="34" charset="0"/>
                <a:ea typeface="Tahoma" pitchFamily="34" charset="0"/>
                <a:cs typeface="Tahoma" pitchFamily="34" charset="0"/>
              </a:rPr>
              <a:t>Механизм </a:t>
            </a:r>
            <a:r>
              <a:rPr lang="ru-RU" altLang="ru-RU" sz="1600" b="1" dirty="0" err="1">
                <a:latin typeface="Tahoma" pitchFamily="34" charset="0"/>
                <a:ea typeface="Tahoma" pitchFamily="34" charset="0"/>
                <a:cs typeface="Tahoma" pitchFamily="34" charset="0"/>
              </a:rPr>
              <a:t>экспресс-разукомплектации</a:t>
            </a:r>
            <a:r>
              <a:rPr lang="ru-RU" altLang="ru-RU" sz="1600" b="1" dirty="0">
                <a:latin typeface="Tahoma" pitchFamily="34" charset="0"/>
                <a:ea typeface="Tahoma" pitchFamily="34" charset="0"/>
                <a:cs typeface="Tahoma" pitchFamily="34" charset="0"/>
              </a:rPr>
              <a:t> лекарственных средств позволяет фармацевту разукомплектовывать товары в процессе продажи: </a:t>
            </a:r>
          </a:p>
          <a:p>
            <a:pPr lvl="1" algn="just" eaLnBrk="1" hangingPunct="1">
              <a:lnSpc>
                <a:spcPct val="90000"/>
              </a:lnSpc>
              <a:spcBef>
                <a:spcPts val="600"/>
              </a:spcBef>
              <a:spcAft>
                <a:spcPts val="600"/>
              </a:spcAft>
              <a:buClr>
                <a:srgbClr val="C00000"/>
              </a:buClr>
              <a:buFont typeface="Wingdings" charset="2"/>
              <a:buChar char="§"/>
            </a:pPr>
            <a:endParaRPr lang="ru-RU" altLang="ru-RU" sz="1600" dirty="0">
              <a:latin typeface="Tahoma" pitchFamily="34" charset="0"/>
              <a:ea typeface="Tahoma" pitchFamily="34" charset="0"/>
              <a:cs typeface="Tahoma" pitchFamily="34" charset="0"/>
            </a:endParaRPr>
          </a:p>
        </p:txBody>
      </p:sp>
      <p:sp>
        <p:nvSpPr>
          <p:cNvPr id="6" name="Прямоугольник 7"/>
          <p:cNvSpPr>
            <a:spLocks noChangeArrowheads="1"/>
          </p:cNvSpPr>
          <p:nvPr/>
        </p:nvSpPr>
        <p:spPr bwMode="auto">
          <a:xfrm>
            <a:off x="1" y="1526875"/>
            <a:ext cx="3993776" cy="3213187"/>
          </a:xfrm>
          <a:prstGeom prst="rect">
            <a:avLst/>
          </a:prstGeom>
          <a:noFill/>
          <a:ln w="9525">
            <a:noFill/>
            <a:miter lim="800000"/>
            <a:headEnd/>
            <a:tailEnd/>
          </a:ln>
        </p:spPr>
        <p:txBody>
          <a:bodyPr wrap="square">
            <a:spAutoFit/>
          </a:bodyPr>
          <a:lstStyle/>
          <a:p>
            <a:pPr lvl="1" eaLnBrk="1" hangingPunct="1">
              <a:lnSpc>
                <a:spcPct val="90000"/>
              </a:lnSpc>
              <a:spcBef>
                <a:spcPts val="600"/>
              </a:spcBef>
              <a:spcAft>
                <a:spcPts val="6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 </a:t>
            </a:r>
            <a:r>
              <a:rPr lang="ru-RU" altLang="ru-RU" sz="1600" dirty="0" err="1">
                <a:latin typeface="Tahoma" pitchFamily="34" charset="0"/>
                <a:ea typeface="Tahoma" pitchFamily="34" charset="0"/>
                <a:cs typeface="Tahoma" pitchFamily="34" charset="0"/>
              </a:rPr>
              <a:t>Разукомплектация</a:t>
            </a:r>
            <a:r>
              <a:rPr lang="ru-RU" altLang="ru-RU" sz="1600" dirty="0">
                <a:latin typeface="Tahoma" pitchFamily="34" charset="0"/>
                <a:ea typeface="Tahoma" pitchFamily="34" charset="0"/>
                <a:cs typeface="Tahoma" pitchFamily="34" charset="0"/>
              </a:rPr>
              <a:t> доступна из рабочего места кассира (РМК)</a:t>
            </a:r>
          </a:p>
          <a:p>
            <a:pPr lvl="1" eaLnBrk="1" hangingPunct="1">
              <a:lnSpc>
                <a:spcPct val="90000"/>
              </a:lnSpc>
              <a:spcBef>
                <a:spcPts val="600"/>
              </a:spcBef>
              <a:spcAft>
                <a:spcPts val="6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 Поддерживается </a:t>
            </a:r>
            <a:br>
              <a:rPr lang="ru-RU" altLang="ru-RU" sz="1600" dirty="0">
                <a:latin typeface="Tahoma" pitchFamily="34" charset="0"/>
                <a:ea typeface="Tahoma" pitchFamily="34" charset="0"/>
                <a:cs typeface="Tahoma" pitchFamily="34" charset="0"/>
              </a:rPr>
            </a:br>
            <a:r>
              <a:rPr lang="ru-RU" altLang="ru-RU" sz="1600" dirty="0">
                <a:latin typeface="Tahoma" pitchFamily="34" charset="0"/>
                <a:ea typeface="Tahoma" pitchFamily="34" charset="0"/>
                <a:cs typeface="Tahoma" pitchFamily="34" charset="0"/>
              </a:rPr>
              <a:t>несколько вариантов </a:t>
            </a:r>
            <a:br>
              <a:rPr lang="ru-RU" altLang="ru-RU" sz="1600" dirty="0">
                <a:latin typeface="Tahoma" pitchFamily="34" charset="0"/>
                <a:ea typeface="Tahoma" pitchFamily="34" charset="0"/>
                <a:cs typeface="Tahoma" pitchFamily="34" charset="0"/>
              </a:rPr>
            </a:br>
            <a:r>
              <a:rPr lang="ru-RU" altLang="ru-RU" sz="1600" dirty="0" err="1">
                <a:latin typeface="Tahoma" pitchFamily="34" charset="0"/>
                <a:ea typeface="Tahoma" pitchFamily="34" charset="0"/>
                <a:cs typeface="Tahoma" pitchFamily="34" charset="0"/>
              </a:rPr>
              <a:t>разукомплектации</a:t>
            </a:r>
            <a:endParaRPr lang="ru-RU" altLang="ru-RU" sz="1600" dirty="0">
              <a:latin typeface="Tahoma" pitchFamily="34" charset="0"/>
              <a:ea typeface="Tahoma" pitchFamily="34" charset="0"/>
              <a:cs typeface="Tahoma" pitchFamily="34" charset="0"/>
            </a:endParaRPr>
          </a:p>
          <a:p>
            <a:pPr lvl="1" eaLnBrk="1" hangingPunct="1">
              <a:lnSpc>
                <a:spcPct val="90000"/>
              </a:lnSpc>
              <a:spcBef>
                <a:spcPts val="600"/>
              </a:spcBef>
              <a:spcAft>
                <a:spcPts val="6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 </a:t>
            </a:r>
            <a:r>
              <a:rPr lang="ru-RU" altLang="ru-RU" sz="1600" dirty="0" err="1">
                <a:latin typeface="Tahoma" pitchFamily="34" charset="0"/>
                <a:ea typeface="Tahoma" pitchFamily="34" charset="0"/>
                <a:cs typeface="Tahoma" pitchFamily="34" charset="0"/>
              </a:rPr>
              <a:t>Разукомплектация</a:t>
            </a:r>
            <a:r>
              <a:rPr lang="ru-RU" altLang="ru-RU" sz="1600" dirty="0">
                <a:latin typeface="Tahoma" pitchFamily="34" charset="0"/>
                <a:ea typeface="Tahoma" pitchFamily="34" charset="0"/>
                <a:cs typeface="Tahoma" pitchFamily="34" charset="0"/>
              </a:rPr>
              <a:t> в ту же номенклатуру с другой </a:t>
            </a:r>
            <a:br>
              <a:rPr lang="ru-RU" altLang="ru-RU" sz="1600" dirty="0">
                <a:latin typeface="Tahoma" pitchFamily="34" charset="0"/>
                <a:ea typeface="Tahoma" pitchFamily="34" charset="0"/>
                <a:cs typeface="Tahoma" pitchFamily="34" charset="0"/>
              </a:rPr>
            </a:br>
            <a:r>
              <a:rPr lang="ru-RU" altLang="ru-RU" sz="1600" dirty="0">
                <a:latin typeface="Tahoma" pitchFamily="34" charset="0"/>
                <a:ea typeface="Tahoma" pitchFamily="34" charset="0"/>
                <a:cs typeface="Tahoma" pitchFamily="34" charset="0"/>
              </a:rPr>
              <a:t>характеристикой</a:t>
            </a:r>
          </a:p>
          <a:p>
            <a:pPr lvl="1" eaLnBrk="1" hangingPunct="1">
              <a:lnSpc>
                <a:spcPct val="90000"/>
              </a:lnSpc>
              <a:spcBef>
                <a:spcPts val="600"/>
              </a:spcBef>
              <a:spcAft>
                <a:spcPts val="6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 Настраиваемый </a:t>
            </a:r>
            <a:br>
              <a:rPr lang="ru-RU" altLang="ru-RU" sz="1600" dirty="0">
                <a:latin typeface="Tahoma" pitchFamily="34" charset="0"/>
                <a:ea typeface="Tahoma" pitchFamily="34" charset="0"/>
                <a:cs typeface="Tahoma" pitchFamily="34" charset="0"/>
              </a:rPr>
            </a:br>
            <a:r>
              <a:rPr lang="ru-RU" altLang="ru-RU" sz="1600" dirty="0">
                <a:latin typeface="Tahoma" pitchFamily="34" charset="0"/>
                <a:ea typeface="Tahoma" pitchFamily="34" charset="0"/>
                <a:cs typeface="Tahoma" pitchFamily="34" charset="0"/>
              </a:rPr>
              <a:t>способ округления цены </a:t>
            </a:r>
            <a:br>
              <a:rPr lang="ru-RU" altLang="ru-RU" sz="1600" dirty="0">
                <a:latin typeface="Tahoma" pitchFamily="34" charset="0"/>
                <a:ea typeface="Tahoma" pitchFamily="34" charset="0"/>
                <a:cs typeface="Tahoma" pitchFamily="34" charset="0"/>
              </a:rPr>
            </a:br>
            <a:r>
              <a:rPr lang="ru-RU" altLang="ru-RU" sz="1600" dirty="0">
                <a:latin typeface="Tahoma" pitchFamily="34" charset="0"/>
                <a:ea typeface="Tahoma" pitchFamily="34" charset="0"/>
                <a:cs typeface="Tahoma" pitchFamily="34" charset="0"/>
              </a:rPr>
              <a:t>комплектующей </a:t>
            </a:r>
            <a:br>
              <a:rPr lang="ru-RU" altLang="ru-RU" sz="1600" dirty="0">
                <a:latin typeface="Tahoma" pitchFamily="34" charset="0"/>
                <a:ea typeface="Tahoma" pitchFamily="34" charset="0"/>
                <a:cs typeface="Tahoma" pitchFamily="34" charset="0"/>
              </a:rPr>
            </a:br>
            <a:r>
              <a:rPr lang="ru-RU" altLang="ru-RU" sz="1600" dirty="0">
                <a:latin typeface="Tahoma" pitchFamily="34" charset="0"/>
                <a:ea typeface="Tahoma" pitchFamily="34" charset="0"/>
                <a:cs typeface="Tahoma" pitchFamily="34" charset="0"/>
              </a:rPr>
              <a:t>номенклатуры</a:t>
            </a:r>
          </a:p>
        </p:txBody>
      </p:sp>
      <p:pic>
        <p:nvPicPr>
          <p:cNvPr id="7" name="Рисунок 6"/>
          <p:cNvPicPr>
            <a:picLocks noChangeAspect="1"/>
          </p:cNvPicPr>
          <p:nvPr/>
        </p:nvPicPr>
        <p:blipFill>
          <a:blip r:embed="rId2" cstate="print"/>
          <a:stretch>
            <a:fillRect/>
          </a:stretch>
        </p:blipFill>
        <p:spPr>
          <a:xfrm>
            <a:off x="3816504" y="1741395"/>
            <a:ext cx="5045108" cy="2808100"/>
          </a:xfrm>
          <a:prstGeom prst="rect">
            <a:avLst/>
          </a:prstGeom>
          <a:ln>
            <a:solidFill>
              <a:schemeClr val="bg1">
                <a:lumMod val="65000"/>
              </a:schemeClr>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8903" y="247650"/>
            <a:ext cx="7360920" cy="503873"/>
          </a:xfrm>
        </p:spPr>
        <p:txBody>
          <a:bodyPr>
            <a:noAutofit/>
          </a:bodyPr>
          <a:lstStyle/>
          <a:p>
            <a:r>
              <a:rPr lang="ru-RU" dirty="0" smtClean="0"/>
              <a:t>Особенности выбытия маркированного товара при блистерной реализации</a:t>
            </a:r>
            <a:endParaRPr lang="ru-RU" dirty="0"/>
          </a:p>
        </p:txBody>
      </p:sp>
      <p:sp>
        <p:nvSpPr>
          <p:cNvPr id="3" name="Подзаголовок 2"/>
          <p:cNvSpPr>
            <a:spLocks noGrp="1"/>
          </p:cNvSpPr>
          <p:nvPr>
            <p:ph type="subTitle" idx="1"/>
          </p:nvPr>
        </p:nvSpPr>
        <p:spPr>
          <a:xfrm>
            <a:off x="480060" y="1019176"/>
            <a:ext cx="8214360" cy="3699986"/>
          </a:xfrm>
        </p:spPr>
        <p:txBody>
          <a:bodyPr/>
          <a:lstStyle/>
          <a:p>
            <a:pPr>
              <a:spcBef>
                <a:spcPts val="600"/>
              </a:spcBef>
            </a:pPr>
            <a:r>
              <a:rPr lang="ru-RU" sz="1400" b="1" dirty="0" smtClean="0"/>
              <a:t>Способ 1. Неуникальные </a:t>
            </a:r>
            <a:r>
              <a:rPr lang="ru-RU" sz="1400" b="1" dirty="0" err="1" smtClean="0"/>
              <a:t>штрихкоды</a:t>
            </a:r>
            <a:r>
              <a:rPr lang="ru-RU" sz="1400" b="1" dirty="0" smtClean="0"/>
              <a:t> номенклатуры.</a:t>
            </a:r>
          </a:p>
          <a:p>
            <a:pPr>
              <a:spcBef>
                <a:spcPts val="600"/>
              </a:spcBef>
            </a:pPr>
            <a:r>
              <a:rPr lang="ru-RU" altLang="ru-RU" sz="1400" dirty="0" smtClean="0"/>
              <a:t>Для комплектующей создать запись в регистре </a:t>
            </a:r>
            <a:r>
              <a:rPr lang="ru-RU" altLang="ru-RU" sz="1400" b="1" dirty="0" err="1" smtClean="0"/>
              <a:t>Штрихкоды</a:t>
            </a:r>
            <a:r>
              <a:rPr lang="ru-RU" altLang="ru-RU" sz="1400" dirty="0" smtClean="0"/>
              <a:t>, с таким же </a:t>
            </a:r>
            <a:r>
              <a:rPr lang="ru-RU" altLang="ru-RU" sz="1400" dirty="0" err="1" smtClean="0"/>
              <a:t>штрихкодом</a:t>
            </a:r>
            <a:r>
              <a:rPr lang="ru-RU" altLang="ru-RU" sz="1400" dirty="0" smtClean="0"/>
              <a:t>, как и для целой пачки. </a:t>
            </a:r>
            <a:r>
              <a:rPr lang="ru-RU" sz="1400" dirty="0" smtClean="0"/>
              <a:t>При сканировании кода маркировки в форме необходимо выбрать для добавления в чек ККМ либо пачку, либо блистер. При выборе пачки или блистера код маркировки будет добавлен в чек ККМ.</a:t>
            </a:r>
            <a:endParaRPr lang="ru-RU" sz="1400" dirty="0"/>
          </a:p>
        </p:txBody>
      </p:sp>
      <p:pic>
        <p:nvPicPr>
          <p:cNvPr id="4" name="Picture 4" descr="C:\Users\I_Danilova\Pictures\Screenpresso\2025-02-19_15h30_00.png"/>
          <p:cNvPicPr>
            <a:picLocks noChangeAspect="1" noChangeArrowheads="1"/>
          </p:cNvPicPr>
          <p:nvPr/>
        </p:nvPicPr>
        <p:blipFill>
          <a:blip r:embed="rId2" cstate="print"/>
          <a:srcRect/>
          <a:stretch>
            <a:fillRect/>
          </a:stretch>
        </p:blipFill>
        <p:spPr bwMode="auto">
          <a:xfrm>
            <a:off x="1066800" y="2126242"/>
            <a:ext cx="6981825" cy="301725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409576"/>
            <a:ext cx="8214360" cy="4309586"/>
          </a:xfrm>
        </p:spPr>
        <p:txBody>
          <a:bodyPr/>
          <a:lstStyle/>
          <a:p>
            <a:pPr>
              <a:spcBef>
                <a:spcPts val="600"/>
              </a:spcBef>
            </a:pPr>
            <a:r>
              <a:rPr lang="ru-RU" sz="1400" b="1" dirty="0" smtClean="0"/>
              <a:t>Способ 2. Уникальные </a:t>
            </a:r>
            <a:r>
              <a:rPr lang="ru-RU" sz="1400" b="1" dirty="0" err="1" smtClean="0"/>
              <a:t>штрихкоды</a:t>
            </a:r>
            <a:r>
              <a:rPr lang="ru-RU" sz="1400" b="1" dirty="0" smtClean="0"/>
              <a:t> номенклатуры.</a:t>
            </a:r>
          </a:p>
          <a:p>
            <a:pPr>
              <a:spcBef>
                <a:spcPts val="600"/>
              </a:spcBef>
            </a:pPr>
            <a:r>
              <a:rPr lang="ru-RU" altLang="ru-RU" sz="1400" dirty="0" smtClean="0"/>
              <a:t>Необходимо зарегистрировать </a:t>
            </a:r>
            <a:r>
              <a:rPr lang="ru-RU" altLang="ru-RU" sz="1400" dirty="0" err="1" smtClean="0"/>
              <a:t>штрихкод</a:t>
            </a:r>
            <a:r>
              <a:rPr lang="ru-RU" altLang="ru-RU" sz="1400" dirty="0" smtClean="0"/>
              <a:t> с упаковки лекарственного средства для номенклатуры, которая будет является целой пачкой.</a:t>
            </a:r>
            <a:endParaRPr lang="ru-RU" sz="1400" dirty="0" smtClean="0"/>
          </a:p>
          <a:p>
            <a:pPr>
              <a:spcBef>
                <a:spcPts val="600"/>
              </a:spcBef>
            </a:pPr>
            <a:r>
              <a:rPr lang="ru-RU" sz="1400" dirty="0" smtClean="0"/>
              <a:t>Для продажи блистера необходимо:</a:t>
            </a:r>
          </a:p>
          <a:p>
            <a:pPr>
              <a:spcBef>
                <a:spcPts val="600"/>
              </a:spcBef>
            </a:pPr>
            <a:r>
              <a:rPr lang="ru-RU" sz="1400" dirty="0" smtClean="0"/>
              <a:t>1. Отсканировать код маркировки с пачки, из которой будет взят блистер.</a:t>
            </a:r>
          </a:p>
          <a:p>
            <a:pPr>
              <a:spcBef>
                <a:spcPts val="600"/>
              </a:spcBef>
            </a:pPr>
            <a:r>
              <a:rPr lang="ru-RU" sz="1400" dirty="0" smtClean="0"/>
              <a:t>2. Воспользоваться командой для </a:t>
            </a:r>
            <a:r>
              <a:rPr lang="ru-RU" sz="1400" dirty="0" err="1" smtClean="0"/>
              <a:t>разукомплектации</a:t>
            </a:r>
            <a:r>
              <a:rPr lang="ru-RU" sz="1400" dirty="0" smtClean="0"/>
              <a:t>.</a:t>
            </a:r>
            <a:endParaRPr lang="ru-RU" sz="1400" dirty="0"/>
          </a:p>
        </p:txBody>
      </p:sp>
      <p:pic>
        <p:nvPicPr>
          <p:cNvPr id="4" name="Picture 2" descr="C:\Users\I_Danilova\Pictures\Screenpresso\2025-02-11_16h22_19.png"/>
          <p:cNvPicPr>
            <a:picLocks noChangeAspect="1" noChangeArrowheads="1"/>
          </p:cNvPicPr>
          <p:nvPr/>
        </p:nvPicPr>
        <p:blipFill>
          <a:blip r:embed="rId2" cstate="print"/>
          <a:srcRect/>
          <a:stretch>
            <a:fillRect/>
          </a:stretch>
        </p:blipFill>
        <p:spPr bwMode="auto">
          <a:xfrm>
            <a:off x="238126" y="1996083"/>
            <a:ext cx="4533900" cy="2548929"/>
          </a:xfrm>
          <a:prstGeom prst="rect">
            <a:avLst/>
          </a:prstGeom>
          <a:noFill/>
          <a:ln>
            <a:solidFill>
              <a:schemeClr val="bg1">
                <a:lumMod val="85000"/>
              </a:schemeClr>
            </a:solidFill>
          </a:ln>
        </p:spPr>
      </p:pic>
      <p:pic>
        <p:nvPicPr>
          <p:cNvPr id="5" name="Picture 3" descr="C:\Users\I_Danilova\Pictures\Screenpresso\2025-02-11_16h23_06.png"/>
          <p:cNvPicPr>
            <a:picLocks noChangeAspect="1" noChangeArrowheads="1"/>
          </p:cNvPicPr>
          <p:nvPr/>
        </p:nvPicPr>
        <p:blipFill>
          <a:blip r:embed="rId3" cstate="print"/>
          <a:srcRect/>
          <a:stretch>
            <a:fillRect/>
          </a:stretch>
        </p:blipFill>
        <p:spPr bwMode="auto">
          <a:xfrm>
            <a:off x="4376738" y="2438400"/>
            <a:ext cx="4519612" cy="2540896"/>
          </a:xfrm>
          <a:prstGeom prst="rect">
            <a:avLst/>
          </a:prstGeom>
          <a:noFill/>
          <a:ln>
            <a:solidFill>
              <a:schemeClr val="bg1">
                <a:lumMod val="85000"/>
              </a:schemeClr>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type="ctrTitle"/>
          </p:nvPr>
        </p:nvSpPr>
        <p:spPr bwMode="auto">
          <a:prstGeom prst="rect">
            <a:avLst/>
          </a:prstGeom>
          <a:noFill/>
          <a:ln w="9525">
            <a:noFill/>
            <a:miter lim="800000"/>
            <a:headEnd/>
            <a:tailEnd/>
          </a:ln>
        </p:spPr>
        <p:txBody>
          <a:bodyPr lIns="92075" tIns="46038" rIns="92075" bIns="46038" anchor="ctr"/>
          <a:lstStyle/>
          <a:p>
            <a:pPr algn="just" eaLnBrk="1" hangingPunct="1">
              <a:lnSpc>
                <a:spcPct val="80000"/>
              </a:lnSpc>
            </a:pPr>
            <a:r>
              <a:rPr lang="ru-RU" altLang="ru-RU" b="1" dirty="0"/>
              <a:t>Основные достоинства</a:t>
            </a:r>
          </a:p>
        </p:txBody>
      </p:sp>
      <p:sp>
        <p:nvSpPr>
          <p:cNvPr id="5" name="Rectangle 5"/>
          <p:cNvSpPr>
            <a:spLocks noGrp="1" noChangeArrowheads="1"/>
          </p:cNvSpPr>
          <p:nvPr>
            <p:ph type="subTitle" idx="1"/>
          </p:nvPr>
        </p:nvSpPr>
        <p:spPr bwMode="auto">
          <a:xfrm>
            <a:off x="480060" y="793630"/>
            <a:ext cx="8214360" cy="3666227"/>
          </a:xfrm>
          <a:prstGeom prst="rect">
            <a:avLst/>
          </a:prstGeom>
          <a:noFill/>
          <a:ln w="9525">
            <a:noFill/>
            <a:miter lim="800000"/>
            <a:headEnd/>
            <a:tailEnd/>
          </a:ln>
        </p:spPr>
        <p:txBody>
          <a:bodyPr lIns="92075" tIns="46038" rIns="92075" bIns="46038"/>
          <a:lstStyle/>
          <a:p>
            <a:pPr marL="131763" lvl="2" indent="-131763" algn="just" eaLnBrk="1" hangingPunct="1">
              <a:lnSpc>
                <a:spcPct val="90000"/>
              </a:lnSpc>
              <a:spcBef>
                <a:spcPts val="600"/>
              </a:spcBef>
              <a:spcAft>
                <a:spcPts val="600"/>
              </a:spcAft>
              <a:buClr>
                <a:schemeClr val="tx1"/>
              </a:buClr>
              <a:buFont typeface="Arial" pitchFamily="34" charset="0"/>
              <a:buChar char="•"/>
            </a:pPr>
            <a:r>
              <a:rPr lang="ru-RU" altLang="ru-RU" sz="1800" dirty="0"/>
              <a:t>Учет остатков, как по средней цене, так и в разрезе розничных цен</a:t>
            </a:r>
          </a:p>
          <a:p>
            <a:pPr marL="131763" lvl="2" indent="-131763" algn="just" eaLnBrk="1" hangingPunct="1">
              <a:lnSpc>
                <a:spcPct val="90000"/>
              </a:lnSpc>
              <a:spcBef>
                <a:spcPts val="600"/>
              </a:spcBef>
              <a:spcAft>
                <a:spcPts val="600"/>
              </a:spcAft>
              <a:buClr>
                <a:schemeClr val="tx1"/>
              </a:buClr>
              <a:buFont typeface="Arial" pitchFamily="34" charset="0"/>
              <a:buChar char="•"/>
            </a:pPr>
            <a:r>
              <a:rPr lang="ru-RU" altLang="ru-RU" sz="1800" dirty="0"/>
              <a:t>Учет лекарственных средств в разрезе сроков годности</a:t>
            </a:r>
          </a:p>
          <a:p>
            <a:pPr marL="131763" lvl="2" indent="-131763" algn="just" eaLnBrk="1" hangingPunct="1">
              <a:lnSpc>
                <a:spcPct val="90000"/>
              </a:lnSpc>
              <a:spcBef>
                <a:spcPts val="600"/>
              </a:spcBef>
              <a:spcAft>
                <a:spcPts val="600"/>
              </a:spcAft>
              <a:buClr>
                <a:schemeClr val="tx1"/>
              </a:buClr>
              <a:buFont typeface="Arial" pitchFamily="34" charset="0"/>
              <a:buChar char="•"/>
            </a:pPr>
            <a:r>
              <a:rPr lang="ru-RU" altLang="ru-RU" sz="1800" dirty="0"/>
              <a:t>Загрузка номенклатуры из Государственного реестра лекарственных средств, ИМН и МТ РК</a:t>
            </a:r>
          </a:p>
          <a:p>
            <a:pPr marL="131763" lvl="2" indent="-131763" algn="just" eaLnBrk="1" hangingPunct="1">
              <a:lnSpc>
                <a:spcPct val="90000"/>
              </a:lnSpc>
              <a:spcBef>
                <a:spcPts val="600"/>
              </a:spcBef>
              <a:spcAft>
                <a:spcPts val="600"/>
              </a:spcAft>
              <a:buClr>
                <a:schemeClr val="tx1"/>
              </a:buClr>
              <a:buFont typeface="Arial" pitchFamily="34" charset="0"/>
              <a:buChar char="•"/>
            </a:pPr>
            <a:r>
              <a:rPr lang="ru-RU" altLang="ru-RU" sz="1800" dirty="0"/>
              <a:t>Анализ прайс-листов поставщиков</a:t>
            </a:r>
          </a:p>
          <a:p>
            <a:pPr marL="131763" lvl="2" indent="-131763" algn="just" eaLnBrk="1" hangingPunct="1">
              <a:lnSpc>
                <a:spcPct val="90000"/>
              </a:lnSpc>
              <a:spcBef>
                <a:spcPts val="600"/>
              </a:spcBef>
              <a:spcAft>
                <a:spcPts val="600"/>
              </a:spcAft>
              <a:buClr>
                <a:schemeClr val="tx1"/>
              </a:buClr>
              <a:buFont typeface="Arial" pitchFamily="34" charset="0"/>
              <a:buChar char="•"/>
            </a:pPr>
            <a:r>
              <a:rPr lang="ru-RU" altLang="ru-RU" sz="1800" dirty="0"/>
              <a:t>Загрузка электронных накладных поставщиков</a:t>
            </a:r>
          </a:p>
          <a:p>
            <a:pPr marL="131763" lvl="2" indent="-131763" algn="just" eaLnBrk="1" hangingPunct="1">
              <a:lnSpc>
                <a:spcPct val="90000"/>
              </a:lnSpc>
              <a:spcBef>
                <a:spcPts val="600"/>
              </a:spcBef>
              <a:spcAft>
                <a:spcPts val="600"/>
              </a:spcAft>
              <a:buClr>
                <a:schemeClr val="tx1"/>
              </a:buClr>
              <a:buFont typeface="Arial" pitchFamily="34" charset="0"/>
              <a:buChar char="•"/>
            </a:pPr>
            <a:r>
              <a:rPr lang="ru-RU" altLang="ru-RU" sz="1800" dirty="0"/>
              <a:t>Контроль уровня остатков лекарственных средств на складе</a:t>
            </a:r>
          </a:p>
          <a:p>
            <a:pPr marL="131763" lvl="2" indent="-131763" algn="just" eaLnBrk="1" hangingPunct="1">
              <a:lnSpc>
                <a:spcPct val="90000"/>
              </a:lnSpc>
              <a:spcBef>
                <a:spcPts val="600"/>
              </a:spcBef>
              <a:spcAft>
                <a:spcPts val="600"/>
              </a:spcAft>
              <a:buClr>
                <a:schemeClr val="tx1"/>
              </a:buClr>
              <a:buFont typeface="Arial" pitchFamily="34" charset="0"/>
              <a:buChar char="•"/>
            </a:pPr>
            <a:r>
              <a:rPr lang="ru-RU" altLang="ru-RU" sz="1800" dirty="0"/>
              <a:t>Подбор аналогов лекарственных средств</a:t>
            </a:r>
          </a:p>
          <a:p>
            <a:pPr marL="131763" lvl="2" indent="-131763" algn="just" eaLnBrk="1" hangingPunct="1">
              <a:lnSpc>
                <a:spcPct val="90000"/>
              </a:lnSpc>
              <a:spcBef>
                <a:spcPts val="600"/>
              </a:spcBef>
              <a:spcAft>
                <a:spcPts val="600"/>
              </a:spcAft>
              <a:buClr>
                <a:schemeClr val="tx1"/>
              </a:buClr>
              <a:buFont typeface="Arial" pitchFamily="34" charset="0"/>
              <a:buChar char="•"/>
            </a:pPr>
            <a:r>
              <a:rPr lang="ru-RU" altLang="ru-RU" sz="1800" dirty="0" err="1"/>
              <a:t>Экспресс-разукомплектация</a:t>
            </a:r>
            <a:r>
              <a:rPr lang="ru-RU" altLang="ru-RU" sz="1800" dirty="0"/>
              <a:t> лекарственных средств</a:t>
            </a:r>
          </a:p>
          <a:p>
            <a:pPr marL="131763" lvl="2" indent="-131763" algn="just" eaLnBrk="1" hangingPunct="1">
              <a:lnSpc>
                <a:spcPct val="90000"/>
              </a:lnSpc>
              <a:spcBef>
                <a:spcPts val="600"/>
              </a:spcBef>
              <a:spcAft>
                <a:spcPts val="600"/>
              </a:spcAft>
              <a:buClr>
                <a:schemeClr val="tx1"/>
              </a:buClr>
              <a:buFont typeface="Arial" pitchFamily="34" charset="0"/>
              <a:buChar char="•"/>
            </a:pPr>
            <a:r>
              <a:rPr lang="ru-RU" altLang="ru-RU" sz="1800" dirty="0"/>
              <a:t>Отпуск лекарственных средств по бесплатным </a:t>
            </a:r>
            <a:r>
              <a:rPr lang="ru-RU" altLang="ru-RU" sz="1800" dirty="0" smtClean="0"/>
              <a:t>рецептам</a:t>
            </a:r>
          </a:p>
          <a:p>
            <a:pPr marL="131763" lvl="2" indent="-131763" algn="just" eaLnBrk="1" hangingPunct="1">
              <a:lnSpc>
                <a:spcPct val="90000"/>
              </a:lnSpc>
              <a:spcBef>
                <a:spcPts val="600"/>
              </a:spcBef>
              <a:spcAft>
                <a:spcPts val="600"/>
              </a:spcAft>
              <a:buClr>
                <a:schemeClr val="tx1"/>
              </a:buClr>
              <a:buFont typeface="Arial" pitchFamily="34" charset="0"/>
              <a:buChar char="•"/>
            </a:pPr>
            <a:r>
              <a:rPr lang="ru-RU" altLang="ru-RU" dirty="0" smtClean="0"/>
              <a:t>Интеграция с ИС ЦЭДМ для работы с маркировкой</a:t>
            </a:r>
            <a:endParaRPr lang="ru-RU" altLang="ru-RU" sz="1800" dirty="0"/>
          </a:p>
          <a:p>
            <a:pPr marL="131763" lvl="2" indent="-131763" algn="just" eaLnBrk="1" hangingPunct="1">
              <a:lnSpc>
                <a:spcPct val="90000"/>
              </a:lnSpc>
              <a:spcBef>
                <a:spcPts val="600"/>
              </a:spcBef>
              <a:spcAft>
                <a:spcPts val="600"/>
              </a:spcAft>
              <a:buClr>
                <a:schemeClr val="tx1"/>
              </a:buClr>
              <a:buFont typeface="Arial" pitchFamily="34" charset="0"/>
              <a:buChar char="•"/>
            </a:pPr>
            <a:endParaRPr lang="ru-RU" altLang="ru-RU" sz="1800" dirty="0"/>
          </a:p>
          <a:p>
            <a:pPr marL="131763" lvl="2" indent="-131763" algn="just" eaLnBrk="1" hangingPunct="1">
              <a:lnSpc>
                <a:spcPct val="90000"/>
              </a:lnSpc>
              <a:spcBef>
                <a:spcPts val="600"/>
              </a:spcBef>
              <a:spcAft>
                <a:spcPts val="600"/>
              </a:spcAft>
              <a:buClr>
                <a:schemeClr val="tx1"/>
              </a:buClr>
              <a:buFont typeface="Arial" pitchFamily="34" charset="0"/>
              <a:buChar char="•"/>
            </a:pPr>
            <a:endParaRPr lang="ru-RU" altLang="ru-RU" sz="1800" dirty="0"/>
          </a:p>
          <a:p>
            <a:pPr marL="131763" lvl="2" indent="-131763" algn="just" eaLnBrk="1" hangingPunct="1">
              <a:lnSpc>
                <a:spcPct val="90000"/>
              </a:lnSpc>
              <a:spcBef>
                <a:spcPts val="600"/>
              </a:spcBef>
              <a:spcAft>
                <a:spcPts val="600"/>
              </a:spcAft>
              <a:buClr>
                <a:schemeClr val="tx1"/>
              </a:buClr>
              <a:buFont typeface="Arial" pitchFamily="34" charset="0"/>
              <a:buChar char="•"/>
            </a:pPr>
            <a:endParaRPr lang="ru-RU" altLang="ru-RU" sz="1800" dirty="0"/>
          </a:p>
          <a:p>
            <a:pPr marL="131763" lvl="2" indent="-131763" algn="just" eaLnBrk="1" hangingPunct="1">
              <a:lnSpc>
                <a:spcPct val="90000"/>
              </a:lnSpc>
              <a:spcBef>
                <a:spcPts val="600"/>
              </a:spcBef>
              <a:spcAft>
                <a:spcPts val="600"/>
              </a:spcAft>
              <a:buClr>
                <a:schemeClr val="tx1"/>
              </a:buClr>
              <a:buFont typeface="Arial" pitchFamily="34" charset="0"/>
              <a:buChar char="•"/>
            </a:pPr>
            <a:endParaRPr lang="ru-RU" altLang="ru-RU" sz="1800" dirty="0"/>
          </a:p>
          <a:p>
            <a:pPr marL="131763" lvl="2" indent="-131763" algn="just" eaLnBrk="1" hangingPunct="1">
              <a:lnSpc>
                <a:spcPct val="90000"/>
              </a:lnSpc>
              <a:spcBef>
                <a:spcPts val="600"/>
              </a:spcBef>
              <a:spcAft>
                <a:spcPts val="600"/>
              </a:spcAft>
              <a:buClr>
                <a:schemeClr val="tx1"/>
              </a:buClr>
              <a:buFont typeface="Arial" pitchFamily="34" charset="0"/>
              <a:buChar char="•"/>
            </a:pPr>
            <a:endParaRPr lang="ru-RU" altLang="ru-RU" sz="1800" dirty="0"/>
          </a:p>
          <a:p>
            <a:pPr marL="131763" lvl="2" indent="-131763" algn="just" eaLnBrk="1" hangingPunct="1">
              <a:lnSpc>
                <a:spcPct val="90000"/>
              </a:lnSpc>
              <a:spcBef>
                <a:spcPts val="600"/>
              </a:spcBef>
              <a:spcAft>
                <a:spcPts val="600"/>
              </a:spcAft>
              <a:buClr>
                <a:schemeClr val="tx1"/>
              </a:buClr>
              <a:buFont typeface="Arial" pitchFamily="34" charset="0"/>
              <a:buChar char="•"/>
            </a:pPr>
            <a:endParaRPr lang="ru-RU" altLang="ru-RU"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8855" y="363102"/>
            <a:ext cx="8716290" cy="785214"/>
          </a:xfrm>
        </p:spPr>
        <p:txBody>
          <a:bodyPr>
            <a:noAutofit/>
          </a:bodyPr>
          <a:lstStyle/>
          <a:p>
            <a:r>
              <a:rPr lang="ru-RU" dirty="0" smtClean="0"/>
              <a:t>Рекомендуемая схема </a:t>
            </a:r>
            <a:r>
              <a:rPr lang="ru-RU" dirty="0" err="1" smtClean="0"/>
              <a:t>поблистерной</a:t>
            </a:r>
            <a:r>
              <a:rPr lang="ru-RU" dirty="0" smtClean="0"/>
              <a:t> реализации маркируемого товара при розничной продаже в РМК</a:t>
            </a:r>
            <a:endParaRPr lang="ru-RU" dirty="0"/>
          </a:p>
        </p:txBody>
      </p:sp>
      <p:graphicFrame>
        <p:nvGraphicFramePr>
          <p:cNvPr id="51" name="Схема 50"/>
          <p:cNvGraphicFramePr/>
          <p:nvPr/>
        </p:nvGraphicFramePr>
        <p:xfrm>
          <a:off x="423981" y="480976"/>
          <a:ext cx="8391098" cy="2757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2" name="Picture 2" descr="C:\Users\I_Danilova\Pictures\Screenpresso\2025-02-10_14h18_20.png"/>
          <p:cNvPicPr>
            <a:picLocks noChangeAspect="1" noChangeArrowheads="1"/>
          </p:cNvPicPr>
          <p:nvPr/>
        </p:nvPicPr>
        <p:blipFill>
          <a:blip r:embed="rId8" cstate="print"/>
          <a:srcRect/>
          <a:stretch>
            <a:fillRect/>
          </a:stretch>
        </p:blipFill>
        <p:spPr bwMode="auto">
          <a:xfrm>
            <a:off x="735160" y="1544617"/>
            <a:ext cx="630238" cy="622300"/>
          </a:xfrm>
          <a:prstGeom prst="rect">
            <a:avLst/>
          </a:prstGeom>
          <a:noFill/>
          <a:ln w="9525">
            <a:noFill/>
            <a:miter lim="800000"/>
            <a:headEnd/>
            <a:tailEnd/>
          </a:ln>
        </p:spPr>
      </p:pic>
      <p:pic>
        <p:nvPicPr>
          <p:cNvPr id="53" name="Picture 4" descr="C:\Users\I_Danilova\Pictures\Screenpresso\2025-02-10_14h32_17.png"/>
          <p:cNvPicPr>
            <a:picLocks noChangeAspect="1" noChangeArrowheads="1"/>
          </p:cNvPicPr>
          <p:nvPr/>
        </p:nvPicPr>
        <p:blipFill>
          <a:blip r:embed="rId9" cstate="print"/>
          <a:srcRect/>
          <a:stretch>
            <a:fillRect/>
          </a:stretch>
        </p:blipFill>
        <p:spPr bwMode="auto">
          <a:xfrm>
            <a:off x="4143523" y="1573192"/>
            <a:ext cx="917575" cy="579437"/>
          </a:xfrm>
          <a:prstGeom prst="rect">
            <a:avLst/>
          </a:prstGeom>
          <a:noFill/>
          <a:ln w="9525">
            <a:noFill/>
            <a:miter lim="800000"/>
            <a:headEnd/>
            <a:tailEnd/>
          </a:ln>
        </p:spPr>
      </p:pic>
      <p:sp>
        <p:nvSpPr>
          <p:cNvPr id="54" name="Прямоугольник 4"/>
          <p:cNvSpPr>
            <a:spLocks noChangeArrowheads="1"/>
          </p:cNvSpPr>
          <p:nvPr/>
        </p:nvSpPr>
        <p:spPr bwMode="auto">
          <a:xfrm>
            <a:off x="2778457" y="2543709"/>
            <a:ext cx="3500438" cy="738187"/>
          </a:xfrm>
          <a:prstGeom prst="rect">
            <a:avLst/>
          </a:prstGeom>
          <a:noFill/>
          <a:ln w="19050">
            <a:solidFill>
              <a:srgbClr val="E61E22"/>
            </a:solidFill>
            <a:miter lim="800000"/>
            <a:headEnd/>
            <a:tailEnd/>
          </a:ln>
        </p:spPr>
        <p:txBody>
          <a:bodyPr>
            <a:spAutoFit/>
          </a:bodyPr>
          <a:lstStyle/>
          <a:p>
            <a:pPr algn="ctr"/>
            <a:r>
              <a:rPr lang="ru-RU" altLang="ru-RU" sz="1400" b="1">
                <a:latin typeface="Tahoma" pitchFamily="34" charset="0"/>
                <a:cs typeface="Tahoma" pitchFamily="34" charset="0"/>
              </a:rPr>
              <a:t>Важно!</a:t>
            </a:r>
          </a:p>
          <a:p>
            <a:pPr algn="ctr"/>
            <a:r>
              <a:rPr lang="ru-RU" altLang="ru-RU" sz="1400">
                <a:latin typeface="Tahoma" pitchFamily="34" charset="0"/>
                <a:cs typeface="Tahoma" pitchFamily="34" charset="0"/>
              </a:rPr>
              <a:t>Можно считывать код маркировки при каждой реализации блистера.</a:t>
            </a:r>
          </a:p>
        </p:txBody>
      </p:sp>
      <p:pic>
        <p:nvPicPr>
          <p:cNvPr id="55" name="Рисунок 5" descr="офд.jpg"/>
          <p:cNvPicPr>
            <a:picLocks noChangeAspect="1"/>
          </p:cNvPicPr>
          <p:nvPr/>
        </p:nvPicPr>
        <p:blipFill>
          <a:blip r:embed="rId10" cstate="print"/>
          <a:srcRect l="23779" t="6046" r="24695" b="3185"/>
          <a:stretch>
            <a:fillRect/>
          </a:stretch>
        </p:blipFill>
        <p:spPr bwMode="auto">
          <a:xfrm>
            <a:off x="5935810" y="1509692"/>
            <a:ext cx="900113" cy="703262"/>
          </a:xfrm>
          <a:prstGeom prst="rect">
            <a:avLst/>
          </a:prstGeom>
          <a:noFill/>
          <a:ln w="9525">
            <a:noFill/>
            <a:miter lim="800000"/>
            <a:headEnd/>
            <a:tailEnd/>
          </a:ln>
        </p:spPr>
      </p:pic>
      <p:sp>
        <p:nvSpPr>
          <p:cNvPr id="56" name="Прямоугольник 6"/>
          <p:cNvSpPr>
            <a:spLocks noChangeArrowheads="1"/>
          </p:cNvSpPr>
          <p:nvPr/>
        </p:nvSpPr>
        <p:spPr bwMode="auto">
          <a:xfrm>
            <a:off x="7577285" y="1687492"/>
            <a:ext cx="1223963" cy="338137"/>
          </a:xfrm>
          <a:prstGeom prst="rect">
            <a:avLst/>
          </a:prstGeom>
          <a:noFill/>
          <a:ln w="9525">
            <a:noFill/>
            <a:miter lim="800000"/>
            <a:headEnd/>
            <a:tailEnd/>
          </a:ln>
        </p:spPr>
        <p:txBody>
          <a:bodyPr>
            <a:spAutoFit/>
          </a:bodyPr>
          <a:lstStyle/>
          <a:p>
            <a:r>
              <a:rPr lang="ru-RU" altLang="ru-RU" sz="1600" b="1">
                <a:latin typeface="Tahoma" pitchFamily="34" charset="0"/>
                <a:cs typeface="Tahoma" pitchFamily="34" charset="0"/>
              </a:rPr>
              <a:t>ИС ЦЭДМ</a:t>
            </a:r>
            <a:endParaRPr lang="ru-RU" altLang="ru-RU" sz="1600"/>
          </a:p>
        </p:txBody>
      </p:sp>
      <p:pic>
        <p:nvPicPr>
          <p:cNvPr id="57" name="Рисунок 7" descr="Картинка3.jfif"/>
          <p:cNvPicPr>
            <a:picLocks noChangeAspect="1"/>
          </p:cNvPicPr>
          <p:nvPr/>
        </p:nvPicPr>
        <p:blipFill>
          <a:blip r:embed="rId11" cstate="print"/>
          <a:srcRect t="7455" r="12120"/>
          <a:stretch>
            <a:fillRect/>
          </a:stretch>
        </p:blipFill>
        <p:spPr bwMode="auto">
          <a:xfrm>
            <a:off x="2394098" y="1547792"/>
            <a:ext cx="885825" cy="641350"/>
          </a:xfrm>
          <a:prstGeom prst="rect">
            <a:avLst/>
          </a:prstGeom>
          <a:noFill/>
          <a:ln w="9525">
            <a:noFill/>
            <a:miter lim="800000"/>
            <a:headEnd/>
            <a:tailEnd/>
          </a:ln>
        </p:spPr>
      </p:pic>
      <p:sp>
        <p:nvSpPr>
          <p:cNvPr id="58" name="TextBox 8"/>
          <p:cNvSpPr txBox="1">
            <a:spLocks noChangeArrowheads="1"/>
          </p:cNvSpPr>
          <p:nvPr/>
        </p:nvSpPr>
        <p:spPr bwMode="auto">
          <a:xfrm>
            <a:off x="3911748" y="1206479"/>
            <a:ext cx="1398587" cy="230188"/>
          </a:xfrm>
          <a:prstGeom prst="rect">
            <a:avLst/>
          </a:prstGeom>
          <a:noFill/>
          <a:ln w="9525">
            <a:noFill/>
            <a:miter lim="800000"/>
            <a:headEnd/>
            <a:tailEnd/>
          </a:ln>
        </p:spPr>
        <p:txBody>
          <a:bodyPr>
            <a:spAutoFit/>
          </a:bodyPr>
          <a:lstStyle/>
          <a:p>
            <a:r>
              <a:rPr lang="ru-RU" altLang="ru-RU" sz="900" b="1">
                <a:latin typeface="Tahoma" pitchFamily="34" charset="0"/>
                <a:cs typeface="Tahoma" pitchFamily="34" charset="0"/>
              </a:rPr>
              <a:t>Отображение в РМК</a:t>
            </a:r>
          </a:p>
        </p:txBody>
      </p:sp>
      <p:graphicFrame>
        <p:nvGraphicFramePr>
          <p:cNvPr id="59" name="Схема 58"/>
          <p:cNvGraphicFramePr/>
          <p:nvPr/>
        </p:nvGraphicFramePr>
        <p:xfrm>
          <a:off x="430835" y="3675164"/>
          <a:ext cx="8391098" cy="100949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60" name="Picture 2" descr="C:\Users\I_Danilova\Pictures\Screenpresso\2025-02-10_14h18_20.png"/>
          <p:cNvPicPr>
            <a:picLocks noChangeAspect="1" noChangeArrowheads="1"/>
          </p:cNvPicPr>
          <p:nvPr/>
        </p:nvPicPr>
        <p:blipFill>
          <a:blip r:embed="rId8" cstate="print"/>
          <a:srcRect/>
          <a:stretch>
            <a:fillRect/>
          </a:stretch>
        </p:blipFill>
        <p:spPr bwMode="auto">
          <a:xfrm>
            <a:off x="954715" y="3869678"/>
            <a:ext cx="628650" cy="622300"/>
          </a:xfrm>
          <a:prstGeom prst="rect">
            <a:avLst/>
          </a:prstGeom>
          <a:noFill/>
          <a:ln w="9525">
            <a:noFill/>
            <a:miter lim="800000"/>
            <a:headEnd/>
            <a:tailEnd/>
          </a:ln>
        </p:spPr>
      </p:pic>
      <p:pic>
        <p:nvPicPr>
          <p:cNvPr id="61" name="Рисунок 11" descr="Картинка3.jfif"/>
          <p:cNvPicPr>
            <a:picLocks noChangeAspect="1"/>
          </p:cNvPicPr>
          <p:nvPr/>
        </p:nvPicPr>
        <p:blipFill>
          <a:blip r:embed="rId11" cstate="print"/>
          <a:srcRect t="7455" r="12120"/>
          <a:stretch>
            <a:fillRect/>
          </a:stretch>
        </p:blipFill>
        <p:spPr bwMode="auto">
          <a:xfrm>
            <a:off x="3074027" y="3849040"/>
            <a:ext cx="885825" cy="642938"/>
          </a:xfrm>
          <a:prstGeom prst="rect">
            <a:avLst/>
          </a:prstGeom>
          <a:noFill/>
          <a:ln w="9525">
            <a:noFill/>
            <a:miter lim="800000"/>
            <a:headEnd/>
            <a:tailEnd/>
          </a:ln>
        </p:spPr>
      </p:pic>
      <p:sp>
        <p:nvSpPr>
          <p:cNvPr id="62" name="TextBox 12"/>
          <p:cNvSpPr txBox="1">
            <a:spLocks noChangeArrowheads="1"/>
          </p:cNvSpPr>
          <p:nvPr/>
        </p:nvSpPr>
        <p:spPr bwMode="auto">
          <a:xfrm>
            <a:off x="5052052" y="3464865"/>
            <a:ext cx="1398588" cy="230188"/>
          </a:xfrm>
          <a:prstGeom prst="rect">
            <a:avLst/>
          </a:prstGeom>
          <a:noFill/>
          <a:ln w="9525">
            <a:noFill/>
            <a:miter lim="800000"/>
            <a:headEnd/>
            <a:tailEnd/>
          </a:ln>
        </p:spPr>
        <p:txBody>
          <a:bodyPr>
            <a:spAutoFit/>
          </a:bodyPr>
          <a:lstStyle/>
          <a:p>
            <a:r>
              <a:rPr lang="ru-RU" altLang="ru-RU" sz="900" b="1">
                <a:latin typeface="Tahoma" pitchFamily="34" charset="0"/>
                <a:cs typeface="Tahoma" pitchFamily="34" charset="0"/>
              </a:rPr>
              <a:t>Отображение в РМК</a:t>
            </a:r>
          </a:p>
        </p:txBody>
      </p:sp>
      <p:pic>
        <p:nvPicPr>
          <p:cNvPr id="63" name="Рисунок 13" descr="2024-09-23_12h10_04.png"/>
          <p:cNvPicPr>
            <a:picLocks noChangeAspect="1"/>
          </p:cNvPicPr>
          <p:nvPr/>
        </p:nvPicPr>
        <p:blipFill>
          <a:blip r:embed="rId17" cstate="print"/>
          <a:srcRect/>
          <a:stretch>
            <a:fillRect/>
          </a:stretch>
        </p:blipFill>
        <p:spPr bwMode="auto">
          <a:xfrm>
            <a:off x="5174290" y="3906190"/>
            <a:ext cx="1166812" cy="595313"/>
          </a:xfrm>
          <a:prstGeom prst="rect">
            <a:avLst/>
          </a:prstGeom>
          <a:noFill/>
          <a:ln w="9525">
            <a:noFill/>
            <a:miter lim="800000"/>
            <a:headEnd/>
            <a:tailEnd/>
          </a:ln>
        </p:spPr>
      </p:pic>
      <p:sp>
        <p:nvSpPr>
          <p:cNvPr id="64" name="TextBox 14"/>
          <p:cNvSpPr txBox="1">
            <a:spLocks noChangeArrowheads="1"/>
          </p:cNvSpPr>
          <p:nvPr/>
        </p:nvSpPr>
        <p:spPr bwMode="auto">
          <a:xfrm>
            <a:off x="318127" y="3404540"/>
            <a:ext cx="2687638" cy="231775"/>
          </a:xfrm>
          <a:prstGeom prst="rect">
            <a:avLst/>
          </a:prstGeom>
          <a:noFill/>
          <a:ln w="9525">
            <a:noFill/>
            <a:miter lim="800000"/>
            <a:headEnd/>
            <a:tailEnd/>
          </a:ln>
        </p:spPr>
        <p:txBody>
          <a:bodyPr>
            <a:spAutoFit/>
          </a:bodyPr>
          <a:lstStyle/>
          <a:p>
            <a:r>
              <a:rPr lang="ru-RU" altLang="ru-RU" sz="900" b="1">
                <a:latin typeface="Tahoma" pitchFamily="34" charset="0"/>
                <a:cs typeface="Tahoma" pitchFamily="34" charset="0"/>
              </a:rPr>
              <a:t>Последующие продажи блистера</a:t>
            </a:r>
          </a:p>
        </p:txBody>
      </p:sp>
      <p:sp>
        <p:nvSpPr>
          <p:cNvPr id="65" name="TextBox 15"/>
          <p:cNvSpPr txBox="1">
            <a:spLocks noChangeArrowheads="1"/>
          </p:cNvSpPr>
          <p:nvPr/>
        </p:nvSpPr>
        <p:spPr bwMode="auto">
          <a:xfrm>
            <a:off x="331935" y="2324079"/>
            <a:ext cx="2044700" cy="231775"/>
          </a:xfrm>
          <a:prstGeom prst="rect">
            <a:avLst/>
          </a:prstGeom>
          <a:noFill/>
          <a:ln w="9525">
            <a:noFill/>
            <a:miter lim="800000"/>
            <a:headEnd/>
            <a:tailEnd/>
          </a:ln>
        </p:spPr>
        <p:txBody>
          <a:bodyPr>
            <a:spAutoFit/>
          </a:bodyPr>
          <a:lstStyle/>
          <a:p>
            <a:r>
              <a:rPr lang="ru-RU" altLang="ru-RU" sz="900" b="1">
                <a:latin typeface="Tahoma" pitchFamily="34" charset="0"/>
                <a:cs typeface="Tahoma" pitchFamily="34" charset="0"/>
              </a:rPr>
              <a:t>Первая продажа блистера</a:t>
            </a:r>
          </a:p>
        </p:txBody>
      </p:sp>
      <p:sp>
        <p:nvSpPr>
          <p:cNvPr id="66" name="Прямоугольник 16"/>
          <p:cNvSpPr>
            <a:spLocks noChangeArrowheads="1"/>
          </p:cNvSpPr>
          <p:nvPr/>
        </p:nvSpPr>
        <p:spPr bwMode="auto">
          <a:xfrm>
            <a:off x="7395202" y="3895078"/>
            <a:ext cx="1250950" cy="554037"/>
          </a:xfrm>
          <a:prstGeom prst="rect">
            <a:avLst/>
          </a:prstGeom>
          <a:noFill/>
          <a:ln w="9525">
            <a:noFill/>
            <a:miter lim="800000"/>
            <a:headEnd/>
            <a:tailEnd/>
          </a:ln>
        </p:spPr>
        <p:txBody>
          <a:bodyPr>
            <a:spAutoFit/>
          </a:bodyPr>
          <a:lstStyle/>
          <a:p>
            <a:pPr algn="ctr"/>
            <a:r>
              <a:rPr lang="ru-RU" altLang="ru-RU" sz="1000" b="1">
                <a:latin typeface="Tahoma" pitchFamily="34" charset="0"/>
                <a:cs typeface="Tahoma" pitchFamily="34" charset="0"/>
              </a:rPr>
              <a:t>Данные о КМ не передаются в ОФД</a:t>
            </a:r>
            <a:endParaRPr lang="ru-RU" altLang="ru-RU" sz="10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xfrm>
            <a:off x="480063" y="317183"/>
            <a:ext cx="8214359" cy="550152"/>
          </a:xfrm>
          <a:prstGeom prst="rect">
            <a:avLst/>
          </a:prstGeom>
          <a:noFill/>
          <a:ln w="9525">
            <a:noFill/>
            <a:miter lim="800000"/>
            <a:headEnd/>
            <a:tailEnd/>
          </a:ln>
        </p:spPr>
        <p:txBody>
          <a:bodyPr lIns="92075" tIns="46038" rIns="92075" bIns="46038" anchor="ctr">
            <a:noAutofit/>
          </a:bodyPr>
          <a:lstStyle/>
          <a:p>
            <a:pPr eaLnBrk="1" hangingPunct="1">
              <a:lnSpc>
                <a:spcPct val="80000"/>
              </a:lnSpc>
            </a:pPr>
            <a:r>
              <a:rPr lang="ru-RU" altLang="ru-RU" b="1" dirty="0"/>
              <a:t>Отпуск лекарственных средств по бесплатным рецептам</a:t>
            </a:r>
          </a:p>
        </p:txBody>
      </p:sp>
      <p:sp>
        <p:nvSpPr>
          <p:cNvPr id="5" name="Rectangle 5"/>
          <p:cNvSpPr>
            <a:spLocks noChangeArrowheads="1"/>
          </p:cNvSpPr>
          <p:nvPr/>
        </p:nvSpPr>
        <p:spPr bwMode="auto">
          <a:xfrm>
            <a:off x="302559" y="922151"/>
            <a:ext cx="8647766" cy="465137"/>
          </a:xfrm>
          <a:prstGeom prst="rect">
            <a:avLst/>
          </a:prstGeom>
          <a:noFill/>
          <a:ln w="9525">
            <a:noFill/>
            <a:miter lim="800000"/>
            <a:headEnd/>
            <a:tailEnd/>
          </a:ln>
        </p:spPr>
        <p:txBody>
          <a:bodyPr lIns="92075" tIns="46038" rIns="92075" bIns="46038"/>
          <a:lstStyle/>
          <a:p>
            <a:pPr algn="just" eaLnBrk="1" hangingPunct="1">
              <a:lnSpc>
                <a:spcPct val="90000"/>
              </a:lnSpc>
              <a:spcBef>
                <a:spcPts val="600"/>
              </a:spcBef>
              <a:spcAft>
                <a:spcPts val="600"/>
              </a:spcAft>
              <a:buClr>
                <a:srgbClr val="C00000"/>
              </a:buClr>
            </a:pPr>
            <a:r>
              <a:rPr lang="ru-RU" altLang="ru-RU" sz="1600" b="1" dirty="0">
                <a:latin typeface="Tahoma" pitchFamily="34" charset="0"/>
                <a:ea typeface="Tahoma" pitchFamily="34" charset="0"/>
                <a:cs typeface="Tahoma" pitchFamily="34" charset="0"/>
              </a:rPr>
              <a:t>Лекарственные средства отпускаются по бесплатному рецепту или страховке: </a:t>
            </a:r>
          </a:p>
          <a:p>
            <a:pPr lvl="1" eaLnBrk="1" hangingPunct="1">
              <a:lnSpc>
                <a:spcPct val="90000"/>
              </a:lnSpc>
              <a:spcBef>
                <a:spcPts val="600"/>
              </a:spcBef>
              <a:spcAft>
                <a:spcPts val="600"/>
              </a:spcAft>
              <a:buClr>
                <a:srgbClr val="C00000"/>
              </a:buClr>
              <a:buFont typeface="Wingdings" charset="2"/>
              <a:buChar char="§"/>
            </a:pPr>
            <a:endParaRPr lang="ru-RU" altLang="ru-RU" sz="1600" dirty="0">
              <a:latin typeface="Tahoma" pitchFamily="34" charset="0"/>
              <a:ea typeface="Tahoma" pitchFamily="34" charset="0"/>
              <a:cs typeface="Tahoma" pitchFamily="34" charset="0"/>
            </a:endParaRPr>
          </a:p>
        </p:txBody>
      </p:sp>
      <p:sp>
        <p:nvSpPr>
          <p:cNvPr id="6" name="Прямоугольник 7"/>
          <p:cNvSpPr>
            <a:spLocks noChangeArrowheads="1"/>
          </p:cNvSpPr>
          <p:nvPr/>
        </p:nvSpPr>
        <p:spPr bwMode="auto">
          <a:xfrm>
            <a:off x="120770" y="1354346"/>
            <a:ext cx="3355675" cy="3280898"/>
          </a:xfrm>
          <a:prstGeom prst="rect">
            <a:avLst/>
          </a:prstGeom>
          <a:noFill/>
          <a:ln w="9525">
            <a:noFill/>
            <a:miter lim="800000"/>
            <a:headEnd/>
            <a:tailEnd/>
          </a:ln>
        </p:spPr>
        <p:txBody>
          <a:bodyPr wrap="square">
            <a:spAutoFit/>
          </a:bodyPr>
          <a:lstStyle/>
          <a:p>
            <a:pPr marL="268288" lvl="1" eaLnBrk="1" hangingPunct="1">
              <a:lnSpc>
                <a:spcPct val="90000"/>
              </a:lnSpc>
              <a:spcBef>
                <a:spcPts val="600"/>
              </a:spcBef>
              <a:spcAft>
                <a:spcPts val="6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 Ведение договоров на предоставление лекарственных средств по бесплатным рецептам с несколькими контрагентами</a:t>
            </a:r>
          </a:p>
          <a:p>
            <a:pPr marL="268288" lvl="1" eaLnBrk="1" hangingPunct="1">
              <a:lnSpc>
                <a:spcPct val="90000"/>
              </a:lnSpc>
              <a:spcBef>
                <a:spcPts val="600"/>
              </a:spcBef>
              <a:spcAft>
                <a:spcPts val="6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 Товары, отпускаемые по бесплатному рецепту, не совмещаются с платными товарами, а оформляются отдельным чеком </a:t>
            </a:r>
          </a:p>
          <a:p>
            <a:pPr marL="268288" lvl="1" eaLnBrk="1" hangingPunct="1">
              <a:lnSpc>
                <a:spcPct val="90000"/>
              </a:lnSpc>
              <a:spcBef>
                <a:spcPts val="600"/>
              </a:spcBef>
              <a:spcAft>
                <a:spcPts val="600"/>
              </a:spcAft>
              <a:buClr>
                <a:schemeClr val="tx1"/>
              </a:buClr>
              <a:buFont typeface="Arial" pitchFamily="34" charset="0"/>
              <a:buChar char="•"/>
            </a:pPr>
            <a:r>
              <a:rPr lang="ru-RU" altLang="ru-RU" sz="1600" dirty="0">
                <a:latin typeface="Tahoma" pitchFamily="34" charset="0"/>
                <a:ea typeface="Tahoma" pitchFamily="34" charset="0"/>
                <a:cs typeface="Tahoma" pitchFamily="34" charset="0"/>
              </a:rPr>
              <a:t> Получение отчетности о продажах по бесплатным рецептам</a:t>
            </a:r>
          </a:p>
        </p:txBody>
      </p:sp>
      <p:pic>
        <p:nvPicPr>
          <p:cNvPr id="8" name="Рисунок 7"/>
          <p:cNvPicPr>
            <a:picLocks noChangeAspect="1"/>
          </p:cNvPicPr>
          <p:nvPr/>
        </p:nvPicPr>
        <p:blipFill>
          <a:blip r:embed="rId2" cstate="print"/>
          <a:stretch>
            <a:fillRect/>
          </a:stretch>
        </p:blipFill>
        <p:spPr>
          <a:xfrm>
            <a:off x="3477541" y="2304602"/>
            <a:ext cx="5218393" cy="2484454"/>
          </a:xfrm>
          <a:prstGeom prst="rect">
            <a:avLst/>
          </a:prstGeom>
          <a:ln>
            <a:solidFill>
              <a:schemeClr val="bg1">
                <a:lumMod val="65000"/>
              </a:schemeClr>
            </a:solidFill>
          </a:ln>
        </p:spPr>
      </p:pic>
      <p:pic>
        <p:nvPicPr>
          <p:cNvPr id="7" name="Рисунок 6"/>
          <p:cNvPicPr>
            <a:picLocks noChangeAspect="1"/>
          </p:cNvPicPr>
          <p:nvPr/>
        </p:nvPicPr>
        <p:blipFill>
          <a:blip r:embed="rId3" cstate="print"/>
          <a:stretch>
            <a:fillRect/>
          </a:stretch>
        </p:blipFill>
        <p:spPr>
          <a:xfrm>
            <a:off x="6635501" y="1518249"/>
            <a:ext cx="2111785" cy="1288883"/>
          </a:xfrm>
          <a:prstGeom prst="rect">
            <a:avLst/>
          </a:prstGeom>
          <a:ln>
            <a:solidFill>
              <a:schemeClr val="bg1">
                <a:lumMod val="65000"/>
              </a:schemeClr>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xfrm>
            <a:off x="1018903" y="275665"/>
            <a:ext cx="7360920" cy="475858"/>
          </a:xfrm>
          <a:prstGeom prst="rect">
            <a:avLst/>
          </a:prstGeom>
          <a:noFill/>
          <a:ln w="9525">
            <a:noFill/>
            <a:miter lim="800000"/>
            <a:headEnd/>
            <a:tailEnd/>
          </a:ln>
        </p:spPr>
        <p:txBody>
          <a:bodyPr lIns="92075" tIns="46038" rIns="92075" bIns="46038" anchor="ctr"/>
          <a:lstStyle/>
          <a:p>
            <a:pPr eaLnBrk="1" hangingPunct="1">
              <a:lnSpc>
                <a:spcPct val="80000"/>
              </a:lnSpc>
            </a:pPr>
            <a:r>
              <a:rPr lang="ru-RU" altLang="ru-RU" b="1" dirty="0"/>
              <a:t>Анализ данных</a:t>
            </a:r>
          </a:p>
        </p:txBody>
      </p:sp>
      <p:sp>
        <p:nvSpPr>
          <p:cNvPr id="5" name="Rectangle 5"/>
          <p:cNvSpPr>
            <a:spLocks noChangeArrowheads="1"/>
          </p:cNvSpPr>
          <p:nvPr/>
        </p:nvSpPr>
        <p:spPr bwMode="auto">
          <a:xfrm>
            <a:off x="259042" y="661054"/>
            <a:ext cx="8737039" cy="465137"/>
          </a:xfrm>
          <a:prstGeom prst="rect">
            <a:avLst/>
          </a:prstGeom>
          <a:noFill/>
          <a:ln w="9525">
            <a:noFill/>
            <a:miter lim="800000"/>
            <a:headEnd/>
            <a:tailEnd/>
          </a:ln>
        </p:spPr>
        <p:txBody>
          <a:bodyPr lIns="92075" tIns="46038" rIns="92075" bIns="46038"/>
          <a:lstStyle/>
          <a:p>
            <a:pPr algn="just" eaLnBrk="1" hangingPunct="1">
              <a:lnSpc>
                <a:spcPct val="90000"/>
              </a:lnSpc>
              <a:spcBef>
                <a:spcPts val="600"/>
              </a:spcBef>
              <a:spcAft>
                <a:spcPts val="600"/>
              </a:spcAft>
              <a:buClr>
                <a:srgbClr val="C00000"/>
              </a:buClr>
            </a:pPr>
            <a:r>
              <a:rPr lang="ru-RU" altLang="ru-RU" sz="1400" b="1" dirty="0">
                <a:latin typeface="Tahoma" pitchFamily="34" charset="0"/>
                <a:ea typeface="Tahoma" pitchFamily="34" charset="0"/>
                <a:cs typeface="Tahoma" pitchFamily="34" charset="0"/>
              </a:rPr>
              <a:t>Конфигурация «Аптека для Казахстана» позволяет сформировать более 30 видов аналитических отчетов с разным уровнем группировки и детальными расшифровками по всем видам операций: </a:t>
            </a:r>
          </a:p>
          <a:p>
            <a:pPr lvl="1" eaLnBrk="1" hangingPunct="1">
              <a:lnSpc>
                <a:spcPct val="90000"/>
              </a:lnSpc>
              <a:spcBef>
                <a:spcPts val="600"/>
              </a:spcBef>
              <a:spcAft>
                <a:spcPts val="600"/>
              </a:spcAft>
              <a:buClr>
                <a:srgbClr val="C00000"/>
              </a:buClr>
              <a:buFont typeface="Wingdings" charset="2"/>
              <a:buChar char="§"/>
            </a:pPr>
            <a:endParaRPr lang="ru-RU" altLang="ru-RU" sz="1600" dirty="0">
              <a:latin typeface="Tahoma" pitchFamily="34" charset="0"/>
              <a:ea typeface="Tahoma" pitchFamily="34" charset="0"/>
              <a:cs typeface="Tahoma" pitchFamily="34" charset="0"/>
            </a:endParaRPr>
          </a:p>
        </p:txBody>
      </p:sp>
      <p:sp>
        <p:nvSpPr>
          <p:cNvPr id="6" name="Прямоугольник 7"/>
          <p:cNvSpPr>
            <a:spLocks noChangeArrowheads="1"/>
          </p:cNvSpPr>
          <p:nvPr/>
        </p:nvSpPr>
        <p:spPr bwMode="auto">
          <a:xfrm>
            <a:off x="274730" y="1299371"/>
            <a:ext cx="4976346" cy="3844129"/>
          </a:xfrm>
          <a:prstGeom prst="rect">
            <a:avLst/>
          </a:prstGeom>
          <a:noFill/>
          <a:ln w="9525">
            <a:noFill/>
            <a:miter lim="800000"/>
            <a:headEnd/>
            <a:tailEnd/>
          </a:ln>
        </p:spPr>
        <p:txBody>
          <a:bodyPr wrap="square">
            <a:spAutoFit/>
          </a:bodyPr>
          <a:lstStyle/>
          <a:p>
            <a:pPr marL="174625" indent="-174625">
              <a:lnSpc>
                <a:spcPct val="90000"/>
              </a:lnSpc>
              <a:spcBef>
                <a:spcPts val="600"/>
              </a:spcBef>
              <a:spcAft>
                <a:spcPts val="200"/>
              </a:spcAft>
              <a:buClr>
                <a:schemeClr val="tx1"/>
              </a:buClr>
              <a:buSzPct val="100000"/>
              <a:buFont typeface="Arial" pitchFamily="34" charset="0"/>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ru-RU" altLang="ru-RU" sz="1400" dirty="0">
                <a:latin typeface="Tahoma" pitchFamily="34" charset="0"/>
                <a:ea typeface="Tahoma" pitchFamily="34" charset="0"/>
                <a:cs typeface="Tahoma" pitchFamily="34" charset="0"/>
              </a:rPr>
              <a:t>Остатки на складах</a:t>
            </a:r>
          </a:p>
          <a:p>
            <a:pPr marL="174625" indent="-174625">
              <a:lnSpc>
                <a:spcPct val="90000"/>
              </a:lnSpc>
              <a:spcBef>
                <a:spcPts val="600"/>
              </a:spcBef>
              <a:spcAft>
                <a:spcPts val="200"/>
              </a:spcAft>
              <a:buClr>
                <a:schemeClr val="tx1"/>
              </a:buClr>
              <a:buSzPct val="100000"/>
              <a:buFont typeface="Arial" pitchFamily="34" charset="0"/>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ru-RU" altLang="ru-RU" sz="1400" dirty="0">
                <a:latin typeface="Tahoma" pitchFamily="34" charset="0"/>
                <a:ea typeface="Tahoma" pitchFamily="34" charset="0"/>
                <a:cs typeface="Tahoma" pitchFamily="34" charset="0"/>
              </a:rPr>
              <a:t>Ведомость товаров на складах в суммовом выражении</a:t>
            </a:r>
          </a:p>
          <a:p>
            <a:pPr marL="174625" indent="-174625">
              <a:lnSpc>
                <a:spcPct val="90000"/>
              </a:lnSpc>
              <a:spcBef>
                <a:spcPts val="600"/>
              </a:spcBef>
              <a:spcAft>
                <a:spcPts val="200"/>
              </a:spcAft>
              <a:buClr>
                <a:schemeClr val="tx1"/>
              </a:buClr>
              <a:buSzPct val="100000"/>
              <a:buFont typeface="Arial" pitchFamily="34" charset="0"/>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ru-RU" altLang="ru-RU" sz="1400" dirty="0">
                <a:latin typeface="Tahoma" pitchFamily="34" charset="0"/>
                <a:ea typeface="Tahoma" pitchFamily="34" charset="0"/>
                <a:cs typeface="Tahoma" pitchFamily="34" charset="0"/>
              </a:rPr>
              <a:t>Оценка эффективности маркетинговых мероприятий</a:t>
            </a:r>
          </a:p>
          <a:p>
            <a:pPr marL="174625" indent="-174625">
              <a:lnSpc>
                <a:spcPct val="90000"/>
              </a:lnSpc>
              <a:spcBef>
                <a:spcPts val="600"/>
              </a:spcBef>
              <a:spcAft>
                <a:spcPts val="200"/>
              </a:spcAft>
              <a:buClr>
                <a:schemeClr val="tx1"/>
              </a:buClr>
              <a:buSzPct val="100000"/>
              <a:buFont typeface="Arial" pitchFamily="34" charset="0"/>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ru-RU" altLang="ru-RU" sz="1400" dirty="0">
                <a:latin typeface="Tahoma" pitchFamily="34" charset="0"/>
                <a:ea typeface="Tahoma" pitchFamily="34" charset="0"/>
                <a:cs typeface="Tahoma" pitchFamily="34" charset="0"/>
              </a:rPr>
              <a:t>Продажи</a:t>
            </a:r>
          </a:p>
          <a:p>
            <a:pPr marL="174625" indent="-174625">
              <a:lnSpc>
                <a:spcPct val="90000"/>
              </a:lnSpc>
              <a:spcBef>
                <a:spcPts val="600"/>
              </a:spcBef>
              <a:spcAft>
                <a:spcPts val="200"/>
              </a:spcAft>
              <a:buClr>
                <a:schemeClr val="tx1"/>
              </a:buClr>
              <a:buSzPct val="100000"/>
              <a:buFont typeface="Arial" pitchFamily="34" charset="0"/>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ru-RU" altLang="ru-RU" sz="1400" dirty="0">
                <a:latin typeface="Tahoma" pitchFamily="34" charset="0"/>
                <a:ea typeface="Tahoma" pitchFamily="34" charset="0"/>
                <a:cs typeface="Tahoma" pitchFamily="34" charset="0"/>
              </a:rPr>
              <a:t>Оценка валовой прибыли</a:t>
            </a:r>
          </a:p>
          <a:p>
            <a:pPr marL="174625" indent="-174625">
              <a:lnSpc>
                <a:spcPct val="90000"/>
              </a:lnSpc>
              <a:spcBef>
                <a:spcPts val="600"/>
              </a:spcBef>
              <a:spcAft>
                <a:spcPts val="200"/>
              </a:spcAft>
              <a:buClr>
                <a:schemeClr val="tx1"/>
              </a:buClr>
              <a:buSzPct val="100000"/>
              <a:buFont typeface="Arial" pitchFamily="34" charset="0"/>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ru-RU" altLang="ru-RU" sz="1400" dirty="0">
                <a:latin typeface="Tahoma" pitchFamily="34" charset="0"/>
                <a:ea typeface="Tahoma" pitchFamily="34" charset="0"/>
                <a:cs typeface="Tahoma" pitchFamily="34" charset="0"/>
              </a:rPr>
              <a:t>Ведомость движений серий</a:t>
            </a:r>
          </a:p>
          <a:p>
            <a:pPr marL="174625" indent="-174625">
              <a:lnSpc>
                <a:spcPct val="90000"/>
              </a:lnSpc>
              <a:spcBef>
                <a:spcPts val="600"/>
              </a:spcBef>
              <a:spcAft>
                <a:spcPts val="200"/>
              </a:spcAft>
              <a:buClr>
                <a:schemeClr val="tx1"/>
              </a:buClr>
              <a:buSzPct val="100000"/>
              <a:buFont typeface="Arial" pitchFamily="34" charset="0"/>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ru-RU" altLang="ru-RU" sz="1400" dirty="0">
                <a:latin typeface="Tahoma" pitchFamily="34" charset="0"/>
                <a:ea typeface="Tahoma" pitchFamily="34" charset="0"/>
                <a:cs typeface="Tahoma" pitchFamily="34" charset="0"/>
              </a:rPr>
              <a:t>Итоги инвентаризации</a:t>
            </a:r>
          </a:p>
          <a:p>
            <a:pPr marL="174625" indent="-174625">
              <a:lnSpc>
                <a:spcPct val="90000"/>
              </a:lnSpc>
              <a:spcBef>
                <a:spcPts val="600"/>
              </a:spcBef>
              <a:spcAft>
                <a:spcPts val="200"/>
              </a:spcAft>
              <a:buClr>
                <a:schemeClr val="tx1"/>
              </a:buClr>
              <a:buSzPct val="100000"/>
              <a:buFont typeface="Arial" pitchFamily="34" charset="0"/>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ru-RU" altLang="ru-RU" sz="1400" dirty="0">
                <a:latin typeface="Tahoma" pitchFamily="34" charset="0"/>
                <a:ea typeface="Tahoma" pitchFamily="34" charset="0"/>
                <a:cs typeface="Tahoma" pitchFamily="34" charset="0"/>
              </a:rPr>
              <a:t>Анализ чеков по бесплатным рецептам</a:t>
            </a:r>
          </a:p>
          <a:p>
            <a:pPr marL="174625" indent="-174625">
              <a:lnSpc>
                <a:spcPct val="90000"/>
              </a:lnSpc>
              <a:spcBef>
                <a:spcPts val="600"/>
              </a:spcBef>
              <a:spcAft>
                <a:spcPts val="200"/>
              </a:spcAft>
              <a:buClr>
                <a:schemeClr val="tx1"/>
              </a:buClr>
              <a:buSzPct val="100000"/>
              <a:buFont typeface="Arial" pitchFamily="34" charset="0"/>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ru-RU" altLang="ru-RU" sz="1400" dirty="0">
                <a:latin typeface="Tahoma" pitchFamily="34" charset="0"/>
                <a:ea typeface="Tahoma" pitchFamily="34" charset="0"/>
                <a:cs typeface="Tahoma" pitchFamily="34" charset="0"/>
              </a:rPr>
              <a:t>Движения денежных средств в кассах ККМ</a:t>
            </a:r>
          </a:p>
          <a:p>
            <a:pPr marL="174625" indent="-174625">
              <a:lnSpc>
                <a:spcPct val="90000"/>
              </a:lnSpc>
              <a:spcBef>
                <a:spcPts val="600"/>
              </a:spcBef>
              <a:spcAft>
                <a:spcPts val="200"/>
              </a:spcAft>
              <a:buClr>
                <a:schemeClr val="tx1"/>
              </a:buClr>
              <a:buSzPct val="100000"/>
              <a:buFont typeface="Arial" pitchFamily="34" charset="0"/>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ru-RU" altLang="ru-RU" sz="1400" dirty="0">
                <a:latin typeface="Tahoma" pitchFamily="34" charset="0"/>
                <a:ea typeface="Tahoma" pitchFamily="34" charset="0"/>
                <a:cs typeface="Tahoma" pitchFamily="34" charset="0"/>
              </a:rPr>
              <a:t>Движения денежных средств по типам оплат</a:t>
            </a:r>
          </a:p>
          <a:p>
            <a:pPr marL="174625" indent="-174625">
              <a:lnSpc>
                <a:spcPct val="90000"/>
              </a:lnSpc>
              <a:spcBef>
                <a:spcPts val="600"/>
              </a:spcBef>
              <a:spcAft>
                <a:spcPts val="200"/>
              </a:spcAft>
              <a:buClr>
                <a:schemeClr val="tx1"/>
              </a:buClr>
              <a:buSzPct val="100000"/>
              <a:buFont typeface="Arial" pitchFamily="34" charset="0"/>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ru-RU" altLang="ru-RU" sz="1400" dirty="0">
                <a:latin typeface="Tahoma" pitchFamily="34" charset="0"/>
                <a:ea typeface="Tahoma" pitchFamily="34" charset="0"/>
                <a:cs typeface="Tahoma" pitchFamily="34" charset="0"/>
              </a:rPr>
              <a:t>Отчет по пересортице</a:t>
            </a:r>
          </a:p>
          <a:p>
            <a:pPr marL="174625" indent="-174625">
              <a:lnSpc>
                <a:spcPct val="90000"/>
              </a:lnSpc>
              <a:spcBef>
                <a:spcPts val="600"/>
              </a:spcBef>
              <a:spcAft>
                <a:spcPts val="200"/>
              </a:spcAft>
              <a:buClr>
                <a:schemeClr val="tx1"/>
              </a:buClr>
              <a:buSzPct val="100000"/>
              <a:buFont typeface="Arial" pitchFamily="34" charset="0"/>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ru-RU" altLang="ru-RU" sz="1400" dirty="0">
                <a:latin typeface="Tahoma" pitchFamily="34" charset="0"/>
                <a:ea typeface="Tahoma" pitchFamily="34" charset="0"/>
                <a:cs typeface="Tahoma" pitchFamily="34" charset="0"/>
              </a:rPr>
              <a:t>Анализ критических остатков</a:t>
            </a:r>
          </a:p>
          <a:p>
            <a:pPr marL="174625" indent="-174625">
              <a:lnSpc>
                <a:spcPct val="90000"/>
              </a:lnSpc>
              <a:spcBef>
                <a:spcPts val="600"/>
              </a:spcBef>
              <a:spcAft>
                <a:spcPts val="200"/>
              </a:spcAft>
              <a:buClr>
                <a:schemeClr val="tx1"/>
              </a:buClr>
              <a:buSzPct val="100000"/>
              <a:buFont typeface="Arial" pitchFamily="34" charset="0"/>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ru-RU" altLang="ru-RU" sz="1400" dirty="0">
                <a:latin typeface="Tahoma" pitchFamily="34" charset="0"/>
                <a:ea typeface="Tahoma" pitchFamily="34" charset="0"/>
                <a:cs typeface="Tahoma" pitchFamily="34" charset="0"/>
              </a:rPr>
              <a:t>Анализ прайс-листов поставщиков</a:t>
            </a:r>
          </a:p>
        </p:txBody>
      </p:sp>
      <p:pic>
        <p:nvPicPr>
          <p:cNvPr id="7" name="Рисунок 6"/>
          <p:cNvPicPr>
            <a:picLocks noChangeAspect="1"/>
          </p:cNvPicPr>
          <p:nvPr/>
        </p:nvPicPr>
        <p:blipFill>
          <a:blip r:embed="rId2" cstate="print"/>
          <a:stretch>
            <a:fillRect/>
          </a:stretch>
        </p:blipFill>
        <p:spPr>
          <a:xfrm>
            <a:off x="5474634" y="1338932"/>
            <a:ext cx="3460937" cy="2122379"/>
          </a:xfrm>
          <a:prstGeom prst="rect">
            <a:avLst/>
          </a:prstGeom>
          <a:ln>
            <a:solidFill>
              <a:schemeClr val="bg1">
                <a:lumMod val="65000"/>
              </a:schemeClr>
            </a:solidFill>
          </a:ln>
        </p:spPr>
      </p:pic>
      <p:pic>
        <p:nvPicPr>
          <p:cNvPr id="8" name="Рисунок 7"/>
          <p:cNvPicPr>
            <a:picLocks noChangeAspect="1"/>
          </p:cNvPicPr>
          <p:nvPr/>
        </p:nvPicPr>
        <p:blipFill>
          <a:blip r:embed="rId3" cstate="print"/>
          <a:stretch>
            <a:fillRect/>
          </a:stretch>
        </p:blipFill>
        <p:spPr>
          <a:xfrm>
            <a:off x="4457565" y="2989416"/>
            <a:ext cx="3373063" cy="1937065"/>
          </a:xfrm>
          <a:prstGeom prst="rect">
            <a:avLst/>
          </a:prstGeom>
          <a:ln>
            <a:solidFill>
              <a:schemeClr val="bg1">
                <a:lumMod val="65000"/>
              </a:schemeClr>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pPr algn="just">
              <a:spcBef>
                <a:spcPts val="600"/>
              </a:spcBef>
              <a:spcAft>
                <a:spcPts val="600"/>
              </a:spcAft>
              <a:buFont typeface="Arial" pitchFamily="34" charset="0"/>
              <a:buChar char="•"/>
            </a:pPr>
            <a:r>
              <a:rPr lang="ru-RU" sz="1600" dirty="0" smtClean="0"/>
              <a:t> Необходимо включить опцию </a:t>
            </a:r>
            <a:r>
              <a:rPr lang="ru-RU" sz="1600" b="1" dirty="0" smtClean="0"/>
              <a:t>Использование обмена с ИС ЦЭДМ </a:t>
            </a:r>
            <a:r>
              <a:rPr lang="ru-RU" sz="1600" dirty="0" smtClean="0"/>
              <a:t>и </a:t>
            </a:r>
            <a:r>
              <a:rPr lang="ru-RU" sz="1600" b="1" dirty="0" smtClean="0"/>
              <a:t>Лекарственные средства </a:t>
            </a:r>
            <a:r>
              <a:rPr lang="ru-RU" sz="1600" dirty="0" smtClean="0"/>
              <a:t>для ведения учета по маркируемой продукции.</a:t>
            </a:r>
          </a:p>
          <a:p>
            <a:pPr algn="just">
              <a:spcBef>
                <a:spcPts val="600"/>
              </a:spcBef>
              <a:spcAft>
                <a:spcPts val="600"/>
              </a:spcAft>
              <a:buFont typeface="Arial" pitchFamily="34" charset="0"/>
              <a:buChar char="•"/>
            </a:pPr>
            <a:r>
              <a:rPr lang="ru-RU" altLang="ru-RU" sz="1600" dirty="0" smtClean="0"/>
              <a:t> Для подключения к продуктивному серверу необходимо выбрать параметр подключения </a:t>
            </a:r>
            <a:r>
              <a:rPr lang="ru-RU" altLang="ru-RU" sz="1600" b="1" dirty="0" smtClean="0"/>
              <a:t>Использовать рабочие сервера (</a:t>
            </a:r>
            <a:r>
              <a:rPr lang="en-US" altLang="ru-RU" sz="1600" b="1" dirty="0" smtClean="0"/>
              <a:t>prod</a:t>
            </a:r>
            <a:r>
              <a:rPr lang="ru-RU" altLang="ru-RU" sz="1600" dirty="0" smtClean="0"/>
              <a:t>), адрес сервера будет заполнен автоматически.</a:t>
            </a:r>
          </a:p>
          <a:p>
            <a:pPr algn="just">
              <a:spcBef>
                <a:spcPts val="600"/>
              </a:spcBef>
              <a:spcAft>
                <a:spcPts val="600"/>
              </a:spcAft>
            </a:pPr>
            <a:endParaRPr lang="ru-RU" sz="1600" dirty="0"/>
          </a:p>
        </p:txBody>
      </p:sp>
      <p:sp>
        <p:nvSpPr>
          <p:cNvPr id="4" name="Заголовок 1"/>
          <p:cNvSpPr txBox="1">
            <a:spLocks noGrp="1"/>
          </p:cNvSpPr>
          <p:nvPr>
            <p:ph type="ctrTitle"/>
          </p:nvPr>
        </p:nvSpPr>
        <p:spPr>
          <a:prstGeom prst="rect">
            <a:avLst/>
          </a:prstGeom>
        </p:spPr>
        <p:txBody>
          <a:bodyPr>
            <a:normAutofit/>
          </a:bodyPr>
          <a:lstStyle/>
          <a:p>
            <a:pPr eaLnBrk="0" hangingPunct="0">
              <a:defRPr/>
            </a:pPr>
            <a:r>
              <a:rPr lang="ru-RU" kern="0" dirty="0">
                <a:latin typeface="Tahoma" pitchFamily="34" charset="0"/>
                <a:ea typeface="Tahoma" pitchFamily="34" charset="0"/>
                <a:cs typeface="Tahoma" pitchFamily="34" charset="0"/>
              </a:rPr>
              <a:t>Настройка работы с маркированной продукцией</a:t>
            </a:r>
          </a:p>
        </p:txBody>
      </p:sp>
      <p:pic>
        <p:nvPicPr>
          <p:cNvPr id="5" name="Picture 2" descr="C:\Users\I_Danilova\Pictures\Screenpresso\2025-02-19_14h18_24.png"/>
          <p:cNvPicPr>
            <a:picLocks noChangeAspect="1" noChangeArrowheads="1"/>
          </p:cNvPicPr>
          <p:nvPr/>
        </p:nvPicPr>
        <p:blipFill>
          <a:blip r:embed="rId3" cstate="print"/>
          <a:srcRect/>
          <a:stretch>
            <a:fillRect/>
          </a:stretch>
        </p:blipFill>
        <p:spPr bwMode="auto">
          <a:xfrm>
            <a:off x="2423753" y="2104845"/>
            <a:ext cx="4521777" cy="2713948"/>
          </a:xfrm>
          <a:prstGeom prst="rect">
            <a:avLst/>
          </a:prstGeom>
          <a:noFill/>
          <a:ln>
            <a:solidFill>
              <a:schemeClr val="bg1">
                <a:lumMod val="85000"/>
              </a:schemeClr>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370936"/>
            <a:ext cx="8214360" cy="4348225"/>
          </a:xfrm>
        </p:spPr>
        <p:txBody>
          <a:bodyPr/>
          <a:lstStyle/>
          <a:p>
            <a:pPr algn="just">
              <a:spcBef>
                <a:spcPts val="600"/>
              </a:spcBef>
            </a:pPr>
            <a:r>
              <a:rPr lang="ru-RU" sz="1600" b="1" dirty="0" smtClean="0"/>
              <a:t>По умолчанию, в конфигурации используется проверка статуса кода маркировки.</a:t>
            </a:r>
          </a:p>
          <a:p>
            <a:pPr algn="just">
              <a:spcBef>
                <a:spcPts val="600"/>
              </a:spcBef>
            </a:pPr>
            <a:r>
              <a:rPr lang="ru-RU" sz="1600" b="1" dirty="0" smtClean="0"/>
              <a:t>Настройка по отключению проверки статуса разделена на две опции:</a:t>
            </a:r>
            <a:endParaRPr lang="ru-RU" sz="1600" b="1" dirty="0"/>
          </a:p>
        </p:txBody>
      </p:sp>
      <p:pic>
        <p:nvPicPr>
          <p:cNvPr id="4" name="Picture 2" descr="C:\Users\I_Danilova\Pictures\Screenpresso\2025-02-11_11h06_01.png"/>
          <p:cNvPicPr>
            <a:picLocks noChangeAspect="1" noChangeArrowheads="1"/>
          </p:cNvPicPr>
          <p:nvPr/>
        </p:nvPicPr>
        <p:blipFill>
          <a:blip r:embed="rId3" cstate="print"/>
          <a:srcRect b="11583"/>
          <a:stretch>
            <a:fillRect/>
          </a:stretch>
        </p:blipFill>
        <p:spPr bwMode="auto">
          <a:xfrm>
            <a:off x="4171645" y="1275061"/>
            <a:ext cx="4821625" cy="2977761"/>
          </a:xfrm>
          <a:prstGeom prst="rect">
            <a:avLst/>
          </a:prstGeom>
          <a:noFill/>
          <a:ln>
            <a:solidFill>
              <a:schemeClr val="bg1">
                <a:lumMod val="85000"/>
              </a:schemeClr>
            </a:solidFill>
          </a:ln>
        </p:spPr>
      </p:pic>
      <p:sp>
        <p:nvSpPr>
          <p:cNvPr id="5" name="Прямоугольник 4"/>
          <p:cNvSpPr/>
          <p:nvPr/>
        </p:nvSpPr>
        <p:spPr>
          <a:xfrm>
            <a:off x="491706" y="1190444"/>
            <a:ext cx="3605841" cy="3046988"/>
          </a:xfrm>
          <a:prstGeom prst="rect">
            <a:avLst/>
          </a:prstGeom>
        </p:spPr>
        <p:txBody>
          <a:bodyPr wrap="square">
            <a:spAutoFit/>
          </a:bodyPr>
          <a:lstStyle/>
          <a:p>
            <a:pPr eaLnBrk="1" hangingPunct="1">
              <a:spcBef>
                <a:spcPct val="0"/>
              </a:spcBef>
              <a:buFont typeface="Arial" pitchFamily="34" charset="0"/>
              <a:buChar char="•"/>
            </a:pPr>
            <a:r>
              <a:rPr lang="ru-RU" altLang="ru-RU" sz="1600" dirty="0" smtClean="0">
                <a:latin typeface="Tahoma" pitchFamily="34" charset="0"/>
                <a:ea typeface="Tahoma" pitchFamily="34" charset="0"/>
                <a:cs typeface="Tahoma" pitchFamily="34" charset="0"/>
              </a:rPr>
              <a:t> При включенной опции </a:t>
            </a:r>
            <a:r>
              <a:rPr lang="ru-RU" altLang="ru-RU" sz="1600" b="1" dirty="0" smtClean="0">
                <a:latin typeface="Tahoma" pitchFamily="34" charset="0"/>
                <a:ea typeface="Tahoma" pitchFamily="34" charset="0"/>
                <a:cs typeface="Tahoma" pitchFamily="34" charset="0"/>
              </a:rPr>
              <a:t>Не использовать проверку статуса кода маркировки при продаже в РМК </a:t>
            </a:r>
            <a:r>
              <a:rPr lang="ru-RU" altLang="ru-RU" sz="1600" dirty="0" smtClean="0">
                <a:latin typeface="Tahoma" pitchFamily="34" charset="0"/>
                <a:ea typeface="Tahoma" pitchFamily="34" charset="0"/>
                <a:cs typeface="Tahoma" pitchFamily="34" charset="0"/>
              </a:rPr>
              <a:t>проверка статуса кода маркировки на стороне ИС ЦЭДМ не выполняется.</a:t>
            </a:r>
          </a:p>
          <a:p>
            <a:pPr algn="just">
              <a:buFontTx/>
              <a:buChar char="•"/>
            </a:pPr>
            <a:r>
              <a:rPr lang="ru-RU" altLang="ru-RU" sz="1600" dirty="0" smtClean="0">
                <a:latin typeface="Tahoma" pitchFamily="34" charset="0"/>
                <a:ea typeface="Tahoma" pitchFamily="34" charset="0"/>
                <a:cs typeface="Tahoma" pitchFamily="34" charset="0"/>
              </a:rPr>
              <a:t> При включенной опции </a:t>
            </a:r>
            <a:r>
              <a:rPr lang="ru-RU" altLang="ru-RU" sz="1600" b="1" dirty="0" smtClean="0">
                <a:latin typeface="Tahoma" pitchFamily="34" charset="0"/>
                <a:ea typeface="Tahoma" pitchFamily="34" charset="0"/>
                <a:cs typeface="Tahoma" pitchFamily="34" charset="0"/>
              </a:rPr>
              <a:t>Не выполнять поиск кода маркировки в Чеках КММ при продаже в РМК </a:t>
            </a:r>
            <a:r>
              <a:rPr lang="ru-RU" altLang="ru-RU" sz="1600" dirty="0" smtClean="0">
                <a:latin typeface="Tahoma" pitchFamily="34" charset="0"/>
                <a:ea typeface="Tahoma" pitchFamily="34" charset="0"/>
                <a:cs typeface="Tahoma" pitchFamily="34" charset="0"/>
              </a:rPr>
              <a:t>поиск кода маркировки в ранее пробитых чеках ККМ не выполняется.</a:t>
            </a:r>
          </a:p>
        </p:txBody>
      </p:sp>
      <p:sp>
        <p:nvSpPr>
          <p:cNvPr id="6" name="Прямоугольник 5"/>
          <p:cNvSpPr/>
          <p:nvPr/>
        </p:nvSpPr>
        <p:spPr>
          <a:xfrm>
            <a:off x="448574" y="4309821"/>
            <a:ext cx="8376248" cy="584775"/>
          </a:xfrm>
          <a:prstGeom prst="rect">
            <a:avLst/>
          </a:prstGeom>
        </p:spPr>
        <p:txBody>
          <a:bodyPr wrap="square">
            <a:spAutoFit/>
          </a:bodyPr>
          <a:lstStyle/>
          <a:p>
            <a:r>
              <a:rPr lang="ru-RU" altLang="ru-RU" sz="1600" dirty="0" smtClean="0">
                <a:latin typeface="Tahoma" pitchFamily="34" charset="0"/>
                <a:ea typeface="Tahoma" pitchFamily="34" charset="0"/>
                <a:cs typeface="Tahoma" pitchFamily="34" charset="0"/>
              </a:rPr>
              <a:t>Включение двух опций полностью отключает механизм проверки статуса КМ при продаже в РМК.</a:t>
            </a:r>
            <a:endParaRPr lang="ru-RU" sz="1600" dirty="0">
              <a:latin typeface="Tahoma" pitchFamily="34" charset="0"/>
              <a:ea typeface="Tahoma" pitchFamily="34" charset="0"/>
              <a:cs typeface="Tahoma"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405442"/>
            <a:ext cx="8214360" cy="4313719"/>
          </a:xfrm>
        </p:spPr>
        <p:txBody>
          <a:bodyPr/>
          <a:lstStyle/>
          <a:p>
            <a:pPr algn="just">
              <a:spcBef>
                <a:spcPts val="600"/>
              </a:spcBef>
              <a:spcAft>
                <a:spcPts val="600"/>
              </a:spcAft>
              <a:buFont typeface="Arial" pitchFamily="34" charset="0"/>
              <a:buChar char="•"/>
            </a:pPr>
            <a:r>
              <a:rPr lang="ru-RU" sz="1600" dirty="0" smtClean="0"/>
              <a:t> Необходимо создать профиль доступа к ИС ЦЭДМ для пользователя по гиперссылке </a:t>
            </a:r>
            <a:r>
              <a:rPr lang="ru-RU" sz="1600" b="1" dirty="0" smtClean="0"/>
              <a:t>Профили доступа к ИС ЦЭДМ</a:t>
            </a:r>
            <a:r>
              <a:rPr lang="ru-RU" sz="1600" dirty="0" smtClean="0"/>
              <a:t>.</a:t>
            </a:r>
          </a:p>
          <a:p>
            <a:pPr algn="just">
              <a:spcBef>
                <a:spcPts val="600"/>
              </a:spcBef>
              <a:spcAft>
                <a:spcPts val="600"/>
              </a:spcAft>
              <a:buFont typeface="Arial" pitchFamily="34" charset="0"/>
              <a:buChar char="•"/>
            </a:pPr>
            <a:r>
              <a:rPr lang="ru-RU" altLang="ru-RU" sz="1600" dirty="0" smtClean="0">
                <a:latin typeface="Tahoma" pitchFamily="34" charset="0"/>
                <a:ea typeface="Tahoma" pitchFamily="34" charset="0"/>
                <a:cs typeface="Tahoma" pitchFamily="34" charset="0"/>
              </a:rPr>
              <a:t> Наличие профиля доступа влияет на доступность у пользователя команд взаимодействия с сервером. </a:t>
            </a:r>
          </a:p>
          <a:p>
            <a:pPr algn="just">
              <a:spcBef>
                <a:spcPts val="600"/>
              </a:spcBef>
              <a:spcAft>
                <a:spcPts val="600"/>
              </a:spcAft>
              <a:buFont typeface="Arial" pitchFamily="34" charset="0"/>
              <a:buChar char="•"/>
            </a:pPr>
            <a:endParaRPr lang="ru-RU" sz="1600" dirty="0"/>
          </a:p>
        </p:txBody>
      </p:sp>
      <p:pic>
        <p:nvPicPr>
          <p:cNvPr id="4" name="Picture 3" descr="C:\Users\I_Danilova\Pictures\Screenpresso\2025-02-11_11h02_54.png"/>
          <p:cNvPicPr>
            <a:picLocks noChangeAspect="1" noChangeArrowheads="1"/>
          </p:cNvPicPr>
          <p:nvPr/>
        </p:nvPicPr>
        <p:blipFill>
          <a:blip r:embed="rId3" cstate="print"/>
          <a:srcRect/>
          <a:stretch>
            <a:fillRect/>
          </a:stretch>
        </p:blipFill>
        <p:spPr bwMode="auto">
          <a:xfrm>
            <a:off x="3310964" y="1544130"/>
            <a:ext cx="5577192" cy="3252159"/>
          </a:xfrm>
          <a:prstGeom prst="rect">
            <a:avLst/>
          </a:prstGeom>
          <a:noFill/>
          <a:ln>
            <a:solidFill>
              <a:schemeClr val="bg1">
                <a:lumMod val="85000"/>
              </a:schemeClr>
            </a:solidFill>
          </a:ln>
        </p:spPr>
      </p:pic>
      <p:sp>
        <p:nvSpPr>
          <p:cNvPr id="5" name="Прямоугольник 4"/>
          <p:cNvSpPr/>
          <p:nvPr/>
        </p:nvSpPr>
        <p:spPr>
          <a:xfrm>
            <a:off x="422696" y="1555134"/>
            <a:ext cx="2846716" cy="2308324"/>
          </a:xfrm>
          <a:prstGeom prst="rect">
            <a:avLst/>
          </a:prstGeom>
        </p:spPr>
        <p:txBody>
          <a:bodyPr wrap="square">
            <a:spAutoFit/>
          </a:bodyPr>
          <a:lstStyle/>
          <a:p>
            <a:pPr eaLnBrk="1" hangingPunct="1">
              <a:spcBef>
                <a:spcPct val="0"/>
              </a:spcBef>
            </a:pPr>
            <a:r>
              <a:rPr lang="ru-RU" altLang="ru-RU" sz="1600" dirty="0" smtClean="0">
                <a:latin typeface="Tahoma" pitchFamily="34" charset="0"/>
                <a:ea typeface="Tahoma" pitchFamily="34" charset="0"/>
                <a:cs typeface="Tahoma" pitchFamily="34" charset="0"/>
              </a:rPr>
              <a:t>Возможность подписи документов ИС ЦЭДМ ключами физических лиц, которые не были выпущены как ключи сотрудников, по гиперссылке </a:t>
            </a:r>
            <a:r>
              <a:rPr lang="ru-RU" altLang="ru-RU" sz="1600" b="1" dirty="0" smtClean="0">
                <a:latin typeface="Tahoma" pitchFamily="34" charset="0"/>
                <a:ea typeface="Tahoma" pitchFamily="34" charset="0"/>
                <a:cs typeface="Tahoma" pitchFamily="34" charset="0"/>
              </a:rPr>
              <a:t>Подпись документов личными ключом ЭЦП сотрудника ИП</a:t>
            </a:r>
            <a:r>
              <a:rPr lang="ru-RU" altLang="ru-RU" sz="1600" dirty="0" smtClean="0">
                <a:latin typeface="Tahoma" pitchFamily="34" charset="0"/>
                <a:ea typeface="Tahoma" pitchFamily="34" charset="0"/>
                <a:cs typeface="Tahoma" pitchFamily="34" charset="0"/>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422694"/>
            <a:ext cx="8214360" cy="4296467"/>
          </a:xfrm>
        </p:spPr>
        <p:txBody>
          <a:bodyPr/>
          <a:lstStyle/>
          <a:p>
            <a:pPr algn="just">
              <a:buFont typeface="Arial" pitchFamily="34" charset="0"/>
              <a:buChar char="•"/>
            </a:pPr>
            <a:r>
              <a:rPr lang="ru-RU" sz="1600" dirty="0" smtClean="0"/>
              <a:t> При включении опции </a:t>
            </a:r>
            <a:r>
              <a:rPr lang="ru-RU" sz="1600" b="1" dirty="0" smtClean="0"/>
              <a:t>Вести учет по складам системы ИС ЦЭДМ </a:t>
            </a:r>
            <a:r>
              <a:rPr lang="ru-RU" sz="1600" dirty="0" smtClean="0"/>
              <a:t>становятся доступны две дополнительные гиперссылки.</a:t>
            </a:r>
            <a:endParaRPr lang="ru-RU" sz="1600" dirty="0"/>
          </a:p>
        </p:txBody>
      </p:sp>
      <p:pic>
        <p:nvPicPr>
          <p:cNvPr id="4" name="Picture 2" descr="C:\Users\I_Danilova\Pictures\Screenpresso\2025-02-11_11h11_28.png"/>
          <p:cNvPicPr>
            <a:picLocks noChangeAspect="1" noChangeArrowheads="1"/>
          </p:cNvPicPr>
          <p:nvPr/>
        </p:nvPicPr>
        <p:blipFill>
          <a:blip r:embed="rId3" cstate="print"/>
          <a:srcRect/>
          <a:stretch>
            <a:fillRect/>
          </a:stretch>
        </p:blipFill>
        <p:spPr bwMode="auto">
          <a:xfrm>
            <a:off x="1324694" y="994211"/>
            <a:ext cx="6499464" cy="2802288"/>
          </a:xfrm>
          <a:prstGeom prst="rect">
            <a:avLst/>
          </a:prstGeom>
          <a:noFill/>
          <a:ln>
            <a:solidFill>
              <a:schemeClr val="bg1">
                <a:lumMod val="85000"/>
              </a:schemeClr>
            </a:solidFill>
          </a:ln>
        </p:spPr>
      </p:pic>
      <p:sp>
        <p:nvSpPr>
          <p:cNvPr id="5" name="Прямоугольник 4"/>
          <p:cNvSpPr/>
          <p:nvPr/>
        </p:nvSpPr>
        <p:spPr>
          <a:xfrm>
            <a:off x="396814" y="3795623"/>
            <a:ext cx="8410755" cy="1132618"/>
          </a:xfrm>
          <a:prstGeom prst="rect">
            <a:avLst/>
          </a:prstGeom>
        </p:spPr>
        <p:txBody>
          <a:bodyPr wrap="square">
            <a:spAutoFit/>
          </a:bodyPr>
          <a:lstStyle/>
          <a:p>
            <a:pPr algn="just" eaLnBrk="1" hangingPunct="1">
              <a:lnSpc>
                <a:spcPct val="90000"/>
              </a:lnSpc>
              <a:spcBef>
                <a:spcPts val="600"/>
              </a:spcBef>
              <a:spcAft>
                <a:spcPts val="600"/>
              </a:spcAft>
            </a:pPr>
            <a:r>
              <a:rPr lang="ru-RU" altLang="ru-RU" sz="1600" b="1" dirty="0" smtClean="0">
                <a:latin typeface="Tahoma" pitchFamily="34" charset="0"/>
                <a:ea typeface="Tahoma" pitchFamily="34" charset="0"/>
                <a:cs typeface="Tahoma" pitchFamily="34" charset="0"/>
              </a:rPr>
              <a:t>Перейти к настройке складов ЦЭДМ </a:t>
            </a:r>
            <a:r>
              <a:rPr lang="ru-RU" altLang="ru-RU" sz="1600" dirty="0" smtClean="0">
                <a:latin typeface="Tahoma" pitchFamily="34" charset="0"/>
                <a:ea typeface="Tahoma" pitchFamily="34" charset="0"/>
                <a:cs typeface="Tahoma" pitchFamily="34" charset="0"/>
              </a:rPr>
              <a:t>открывает доступ к справочнику </a:t>
            </a:r>
            <a:r>
              <a:rPr lang="ru-RU" altLang="ru-RU" sz="1600" b="1" dirty="0" smtClean="0">
                <a:latin typeface="Tahoma" pitchFamily="34" charset="0"/>
                <a:ea typeface="Tahoma" pitchFamily="34" charset="0"/>
                <a:cs typeface="Tahoma" pitchFamily="34" charset="0"/>
              </a:rPr>
              <a:t>Склады (ЦЭДМ)</a:t>
            </a:r>
            <a:r>
              <a:rPr lang="ru-RU" altLang="ru-RU" sz="1600" dirty="0" smtClean="0">
                <a:latin typeface="Tahoma" pitchFamily="34" charset="0"/>
                <a:ea typeface="Tahoma" pitchFamily="34" charset="0"/>
                <a:cs typeface="Tahoma" pitchFamily="34" charset="0"/>
              </a:rPr>
              <a:t>, где можно создать элементы по зарегистрированным в системе ТРП. </a:t>
            </a:r>
          </a:p>
          <a:p>
            <a:pPr algn="just">
              <a:lnSpc>
                <a:spcPct val="90000"/>
              </a:lnSpc>
              <a:spcBef>
                <a:spcPts val="600"/>
              </a:spcBef>
              <a:spcAft>
                <a:spcPts val="600"/>
              </a:spcAft>
            </a:pPr>
            <a:r>
              <a:rPr lang="ru-RU" altLang="ru-RU" sz="1600" b="1" dirty="0" smtClean="0">
                <a:latin typeface="Tahoma" pitchFamily="34" charset="0"/>
                <a:ea typeface="Tahoma" pitchFamily="34" charset="0"/>
                <a:cs typeface="Tahoma" pitchFamily="34" charset="0"/>
              </a:rPr>
              <a:t>Перейти к настройке соответствия складов </a:t>
            </a:r>
            <a:r>
              <a:rPr lang="ru-RU" altLang="ru-RU" sz="1600" dirty="0" smtClean="0">
                <a:latin typeface="Tahoma" pitchFamily="34" charset="0"/>
                <a:ea typeface="Tahoma" pitchFamily="34" charset="0"/>
                <a:cs typeface="Tahoma" pitchFamily="34" charset="0"/>
              </a:rPr>
              <a:t>является регистром, в котором хранится информация о том, какому складу учета соответствует ТРП.</a:t>
            </a:r>
            <a:endParaRPr lang="ru-RU" sz="1600" dirty="0">
              <a:latin typeface="Tahoma" pitchFamily="34" charset="0"/>
              <a:ea typeface="Tahoma" pitchFamily="34" charset="0"/>
              <a:cs typeface="Tahom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Документы подсистемы ИС ЦЭДМ</a:t>
            </a:r>
            <a:endParaRPr lang="ru-RU" dirty="0"/>
          </a:p>
        </p:txBody>
      </p:sp>
      <p:sp>
        <p:nvSpPr>
          <p:cNvPr id="3" name="Подзаголовок 2"/>
          <p:cNvSpPr>
            <a:spLocks noGrp="1"/>
          </p:cNvSpPr>
          <p:nvPr>
            <p:ph type="subTitle" idx="1"/>
          </p:nvPr>
        </p:nvSpPr>
        <p:spPr/>
        <p:txBody>
          <a:bodyPr/>
          <a:lstStyle/>
          <a:p>
            <a:pPr algn="just" rtl="0">
              <a:spcBef>
                <a:spcPts val="600"/>
              </a:spcBef>
              <a:spcAft>
                <a:spcPts val="600"/>
              </a:spcAft>
              <a:defRPr/>
            </a:pPr>
            <a:r>
              <a:rPr lang="ru-RU" sz="1600" dirty="0" smtClean="0"/>
              <a:t>Для работы с сервисом предусмотрено рабочее место </a:t>
            </a:r>
            <a:r>
              <a:rPr lang="ru-RU" sz="1600" b="1" dirty="0" smtClean="0"/>
              <a:t>Маркировка и </a:t>
            </a:r>
            <a:r>
              <a:rPr lang="ru-RU" sz="1600" b="1" dirty="0" err="1" smtClean="0"/>
              <a:t>прослеживаемость</a:t>
            </a:r>
            <a:r>
              <a:rPr lang="ru-RU" sz="1600" b="1" dirty="0" smtClean="0"/>
              <a:t> лекарственной продукции (ИС ЦЭДМ)</a:t>
            </a:r>
            <a:r>
              <a:rPr lang="ru-RU" sz="1600" dirty="0" smtClean="0"/>
              <a:t>.</a:t>
            </a:r>
            <a:endParaRPr lang="ru-RU" sz="1600" b="1" dirty="0" smtClean="0"/>
          </a:p>
        </p:txBody>
      </p:sp>
      <p:pic>
        <p:nvPicPr>
          <p:cNvPr id="5" name="Рисунок 4" descr="2025-05-22_09h50_28.png"/>
          <p:cNvPicPr>
            <a:picLocks noChangeAspect="1"/>
          </p:cNvPicPr>
          <p:nvPr/>
        </p:nvPicPr>
        <p:blipFill>
          <a:blip r:embed="rId2" cstate="print"/>
          <a:stretch>
            <a:fillRect/>
          </a:stretch>
        </p:blipFill>
        <p:spPr>
          <a:xfrm>
            <a:off x="3615311" y="1383893"/>
            <a:ext cx="5149127" cy="3450386"/>
          </a:xfrm>
          <a:prstGeom prst="rect">
            <a:avLst/>
          </a:prstGeom>
          <a:ln>
            <a:solidFill>
              <a:schemeClr val="bg1">
                <a:lumMod val="85000"/>
              </a:schemeClr>
            </a:solidFill>
          </a:ln>
        </p:spPr>
      </p:pic>
      <p:sp>
        <p:nvSpPr>
          <p:cNvPr id="6" name="Прямоугольник 5"/>
          <p:cNvSpPr/>
          <p:nvPr/>
        </p:nvSpPr>
        <p:spPr>
          <a:xfrm>
            <a:off x="465826" y="1377317"/>
            <a:ext cx="3165895" cy="1661993"/>
          </a:xfrm>
          <a:prstGeom prst="rect">
            <a:avLst/>
          </a:prstGeom>
        </p:spPr>
        <p:txBody>
          <a:bodyPr wrap="square">
            <a:spAutoFit/>
          </a:bodyPr>
          <a:lstStyle/>
          <a:p>
            <a:pPr>
              <a:lnSpc>
                <a:spcPct val="90000"/>
              </a:lnSpc>
              <a:spcBef>
                <a:spcPts val="600"/>
              </a:spcBef>
              <a:spcAft>
                <a:spcPts val="600"/>
              </a:spcAft>
            </a:pPr>
            <a:r>
              <a:rPr lang="ru-RU" sz="1600" dirty="0" smtClean="0">
                <a:latin typeface="Tahoma" pitchFamily="34" charset="0"/>
                <a:ea typeface="Tahoma" pitchFamily="34" charset="0"/>
                <a:cs typeface="Tahoma" pitchFamily="34" charset="0"/>
              </a:rPr>
              <a:t>Рабочее место можно вызвать из разделов:</a:t>
            </a:r>
          </a:p>
          <a:p>
            <a:pPr>
              <a:lnSpc>
                <a:spcPct val="90000"/>
              </a:lnSpc>
              <a:spcBef>
                <a:spcPts val="600"/>
              </a:spcBef>
              <a:spcAft>
                <a:spcPts val="600"/>
              </a:spcAft>
              <a:buFont typeface="Arial" pitchFamily="34" charset="0"/>
              <a:buChar char="•"/>
            </a:pPr>
            <a:r>
              <a:rPr lang="ru-RU" sz="1600" b="1" dirty="0" smtClean="0">
                <a:latin typeface="Tahoma" pitchFamily="34" charset="0"/>
                <a:ea typeface="Tahoma" pitchFamily="34" charset="0"/>
                <a:cs typeface="Tahoma" pitchFamily="34" charset="0"/>
              </a:rPr>
              <a:t> Закупки</a:t>
            </a:r>
            <a:endParaRPr lang="ru-RU" sz="1600" dirty="0" smtClean="0">
              <a:latin typeface="Tahoma" pitchFamily="34" charset="0"/>
              <a:ea typeface="Tahoma" pitchFamily="34" charset="0"/>
              <a:cs typeface="Tahoma" pitchFamily="34" charset="0"/>
            </a:endParaRPr>
          </a:p>
          <a:p>
            <a:pPr>
              <a:lnSpc>
                <a:spcPct val="90000"/>
              </a:lnSpc>
              <a:spcBef>
                <a:spcPts val="600"/>
              </a:spcBef>
              <a:spcAft>
                <a:spcPts val="600"/>
              </a:spcAft>
              <a:buFont typeface="Arial" pitchFamily="34" charset="0"/>
              <a:buChar char="•"/>
            </a:pPr>
            <a:r>
              <a:rPr lang="ru-RU" sz="1600" b="1" dirty="0" smtClean="0">
                <a:latin typeface="Tahoma" pitchFamily="34" charset="0"/>
                <a:ea typeface="Tahoma" pitchFamily="34" charset="0"/>
                <a:cs typeface="Tahoma" pitchFamily="34" charset="0"/>
              </a:rPr>
              <a:t> Продажи</a:t>
            </a:r>
            <a:endParaRPr lang="ru-RU" sz="1600" dirty="0" smtClean="0">
              <a:latin typeface="Tahoma" pitchFamily="34" charset="0"/>
              <a:ea typeface="Tahoma" pitchFamily="34" charset="0"/>
              <a:cs typeface="Tahoma" pitchFamily="34" charset="0"/>
            </a:endParaRPr>
          </a:p>
          <a:p>
            <a:pPr>
              <a:lnSpc>
                <a:spcPct val="90000"/>
              </a:lnSpc>
              <a:spcBef>
                <a:spcPts val="600"/>
              </a:spcBef>
              <a:spcAft>
                <a:spcPts val="600"/>
              </a:spcAft>
              <a:buFont typeface="Arial" pitchFamily="34" charset="0"/>
              <a:buChar char="•"/>
            </a:pPr>
            <a:r>
              <a:rPr lang="ru-RU" sz="1600" b="1" dirty="0" smtClean="0">
                <a:latin typeface="Tahoma" pitchFamily="34" charset="0"/>
                <a:ea typeface="Tahoma" pitchFamily="34" charset="0"/>
                <a:cs typeface="Tahoma" pitchFamily="34" charset="0"/>
              </a:rPr>
              <a:t> Склад</a:t>
            </a:r>
            <a:endParaRPr lang="ru-RU" sz="1600" dirty="0" smtClean="0">
              <a:latin typeface="Tahoma" pitchFamily="34" charset="0"/>
              <a:ea typeface="Tahoma" pitchFamily="34" charset="0"/>
              <a:cs typeface="Tahoma"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Отображение маркированного товара в РМК</a:t>
            </a:r>
            <a:endParaRPr lang="ru-RU" dirty="0"/>
          </a:p>
        </p:txBody>
      </p:sp>
      <p:sp>
        <p:nvSpPr>
          <p:cNvPr id="3" name="Подзаголовок 2"/>
          <p:cNvSpPr>
            <a:spLocks noGrp="1"/>
          </p:cNvSpPr>
          <p:nvPr>
            <p:ph type="subTitle" idx="1"/>
          </p:nvPr>
        </p:nvSpPr>
        <p:spPr>
          <a:xfrm>
            <a:off x="480060" y="750498"/>
            <a:ext cx="8214360" cy="1104181"/>
          </a:xfrm>
        </p:spPr>
        <p:txBody>
          <a:bodyPr/>
          <a:lstStyle/>
          <a:p>
            <a:pPr algn="just">
              <a:spcBef>
                <a:spcPts val="600"/>
              </a:spcBef>
              <a:spcAft>
                <a:spcPts val="600"/>
              </a:spcAft>
            </a:pPr>
            <a:r>
              <a:rPr lang="ru-RU" sz="1600" dirty="0" smtClean="0"/>
              <a:t>Правила и цвета для иконок, отображаемых в строках товаров:</a:t>
            </a:r>
          </a:p>
          <a:p>
            <a:pPr algn="just">
              <a:spcBef>
                <a:spcPts val="600"/>
              </a:spcBef>
              <a:spcAft>
                <a:spcPts val="600"/>
              </a:spcAft>
              <a:buFont typeface="Arial" pitchFamily="34" charset="0"/>
              <a:buChar char="•"/>
            </a:pPr>
            <a:r>
              <a:rPr lang="ru-RU" sz="1600" dirty="0" smtClean="0"/>
              <a:t> Цветовые обозначения.</a:t>
            </a:r>
          </a:p>
          <a:p>
            <a:pPr algn="just">
              <a:spcBef>
                <a:spcPts val="600"/>
              </a:spcBef>
              <a:spcAft>
                <a:spcPts val="600"/>
              </a:spcAft>
              <a:buFont typeface="Arial" pitchFamily="34" charset="0"/>
              <a:buChar char="•"/>
            </a:pPr>
            <a:r>
              <a:rPr lang="ru-RU" sz="1600" dirty="0" smtClean="0"/>
              <a:t> В чеках ККМ и в РМК добавлена колонка Количество связанных кодов маркировки.</a:t>
            </a:r>
            <a:endParaRPr lang="ru-RU" sz="1600" dirty="0"/>
          </a:p>
        </p:txBody>
      </p:sp>
      <p:pic>
        <p:nvPicPr>
          <p:cNvPr id="4" name="Picture 9" descr="C:\Users\I_Danilova\Pictures\Screenpresso\2025-02-21_13h10_02.png"/>
          <p:cNvPicPr>
            <a:picLocks noChangeAspect="1" noChangeArrowheads="1"/>
          </p:cNvPicPr>
          <p:nvPr/>
        </p:nvPicPr>
        <p:blipFill>
          <a:blip r:embed="rId3" cstate="print"/>
          <a:srcRect/>
          <a:stretch>
            <a:fillRect/>
          </a:stretch>
        </p:blipFill>
        <p:spPr bwMode="auto">
          <a:xfrm>
            <a:off x="874774" y="1909941"/>
            <a:ext cx="7337574" cy="1470278"/>
          </a:xfrm>
          <a:prstGeom prst="rect">
            <a:avLst/>
          </a:prstGeom>
          <a:noFill/>
          <a:ln>
            <a:solidFill>
              <a:schemeClr val="bg1">
                <a:lumMod val="85000"/>
              </a:schemeClr>
            </a:solidFill>
          </a:ln>
        </p:spPr>
      </p:pic>
      <p:pic>
        <p:nvPicPr>
          <p:cNvPr id="5" name="Рисунок 9"/>
          <p:cNvPicPr>
            <a:picLocks noChangeAspect="1"/>
          </p:cNvPicPr>
          <p:nvPr/>
        </p:nvPicPr>
        <p:blipFill>
          <a:blip r:embed="rId4" cstate="print"/>
          <a:srcRect/>
          <a:stretch>
            <a:fillRect/>
          </a:stretch>
        </p:blipFill>
        <p:spPr bwMode="auto">
          <a:xfrm>
            <a:off x="1311215" y="3515415"/>
            <a:ext cx="260380" cy="223837"/>
          </a:xfrm>
          <a:prstGeom prst="rect">
            <a:avLst/>
          </a:prstGeom>
          <a:noFill/>
          <a:ln w="9525">
            <a:solidFill>
              <a:srgbClr val="363633"/>
            </a:solidFill>
            <a:miter lim="800000"/>
            <a:headEnd/>
            <a:tailEnd/>
          </a:ln>
        </p:spPr>
      </p:pic>
      <p:pic>
        <p:nvPicPr>
          <p:cNvPr id="6" name="Рисунок 10"/>
          <p:cNvPicPr>
            <a:picLocks noChangeAspect="1"/>
          </p:cNvPicPr>
          <p:nvPr/>
        </p:nvPicPr>
        <p:blipFill>
          <a:blip r:embed="rId5" cstate="print"/>
          <a:srcRect/>
          <a:stretch>
            <a:fillRect/>
          </a:stretch>
        </p:blipFill>
        <p:spPr bwMode="auto">
          <a:xfrm>
            <a:off x="1311215" y="3861369"/>
            <a:ext cx="256517" cy="230378"/>
          </a:xfrm>
          <a:prstGeom prst="rect">
            <a:avLst/>
          </a:prstGeom>
          <a:noFill/>
          <a:ln w="9525">
            <a:solidFill>
              <a:srgbClr val="363633"/>
            </a:solidFill>
            <a:miter lim="800000"/>
            <a:headEnd/>
            <a:tailEnd/>
          </a:ln>
        </p:spPr>
      </p:pic>
      <p:pic>
        <p:nvPicPr>
          <p:cNvPr id="7" name="Рисунок 11"/>
          <p:cNvPicPr>
            <a:picLocks noChangeAspect="1"/>
          </p:cNvPicPr>
          <p:nvPr/>
        </p:nvPicPr>
        <p:blipFill>
          <a:blip r:embed="rId6" cstate="print"/>
          <a:srcRect/>
          <a:stretch>
            <a:fillRect/>
          </a:stretch>
        </p:blipFill>
        <p:spPr bwMode="auto">
          <a:xfrm>
            <a:off x="1319842" y="4218031"/>
            <a:ext cx="258792" cy="223198"/>
          </a:xfrm>
          <a:prstGeom prst="rect">
            <a:avLst/>
          </a:prstGeom>
          <a:noFill/>
          <a:ln w="9525">
            <a:solidFill>
              <a:srgbClr val="363633"/>
            </a:solidFill>
            <a:miter lim="800000"/>
            <a:headEnd/>
            <a:tailEnd/>
          </a:ln>
        </p:spPr>
      </p:pic>
      <p:pic>
        <p:nvPicPr>
          <p:cNvPr id="8" name="Рисунок 12"/>
          <p:cNvPicPr>
            <a:picLocks noChangeAspect="1"/>
          </p:cNvPicPr>
          <p:nvPr/>
        </p:nvPicPr>
        <p:blipFill>
          <a:blip r:embed="rId7" cstate="print"/>
          <a:srcRect/>
          <a:stretch>
            <a:fillRect/>
          </a:stretch>
        </p:blipFill>
        <p:spPr bwMode="auto">
          <a:xfrm>
            <a:off x="1337993" y="4583681"/>
            <a:ext cx="250166" cy="237863"/>
          </a:xfrm>
          <a:prstGeom prst="rect">
            <a:avLst/>
          </a:prstGeom>
          <a:noFill/>
          <a:ln w="9525">
            <a:solidFill>
              <a:srgbClr val="363633"/>
            </a:solidFill>
            <a:miter lim="800000"/>
            <a:headEnd/>
            <a:tailEnd/>
          </a:ln>
        </p:spPr>
      </p:pic>
      <p:sp>
        <p:nvSpPr>
          <p:cNvPr id="9" name="Прямоугольник 13"/>
          <p:cNvSpPr>
            <a:spLocks noChangeArrowheads="1"/>
          </p:cNvSpPr>
          <p:nvPr/>
        </p:nvSpPr>
        <p:spPr bwMode="auto">
          <a:xfrm>
            <a:off x="1718274" y="3490702"/>
            <a:ext cx="7072313" cy="1384995"/>
          </a:xfrm>
          <a:prstGeom prst="rect">
            <a:avLst/>
          </a:prstGeom>
          <a:noFill/>
          <a:ln w="9525">
            <a:noFill/>
            <a:miter lim="800000"/>
            <a:headEnd/>
            <a:tailEnd/>
          </a:ln>
        </p:spPr>
        <p:txBody>
          <a:bodyPr>
            <a:spAutoFit/>
          </a:bodyPr>
          <a:lstStyle/>
          <a:p>
            <a:r>
              <a:rPr lang="ru-RU" altLang="ru-RU" sz="1200" dirty="0">
                <a:latin typeface="Tahoma" pitchFamily="34" charset="0"/>
                <a:ea typeface="Tahoma" pitchFamily="34" charset="0"/>
                <a:cs typeface="Tahoma" pitchFamily="34" charset="0"/>
              </a:rPr>
              <a:t>– товар имеет хотя бы один код маркировки, даже если количество товара больше одного</a:t>
            </a:r>
          </a:p>
          <a:p>
            <a:endParaRPr lang="ru-RU" altLang="ru-RU" sz="1200" dirty="0">
              <a:latin typeface="Tahoma" pitchFamily="34" charset="0"/>
              <a:ea typeface="Tahoma" pitchFamily="34" charset="0"/>
              <a:cs typeface="Tahoma" pitchFamily="34" charset="0"/>
            </a:endParaRPr>
          </a:p>
          <a:p>
            <a:r>
              <a:rPr lang="ru-RU" altLang="ru-RU" sz="1200" dirty="0">
                <a:latin typeface="Tahoma" pitchFamily="34" charset="0"/>
                <a:ea typeface="Tahoma" pitchFamily="34" charset="0"/>
                <a:cs typeface="Tahoma" pitchFamily="34" charset="0"/>
              </a:rPr>
              <a:t>– товар с особенностями учета, но коды маркировки отсутствуют</a:t>
            </a:r>
          </a:p>
          <a:p>
            <a:endParaRPr lang="ru-RU" altLang="ru-RU" sz="1200" dirty="0">
              <a:latin typeface="Tahoma" pitchFamily="34" charset="0"/>
              <a:ea typeface="Tahoma" pitchFamily="34" charset="0"/>
              <a:cs typeface="Tahoma" pitchFamily="34" charset="0"/>
            </a:endParaRPr>
          </a:p>
          <a:p>
            <a:r>
              <a:rPr lang="ru-RU" altLang="ru-RU" sz="1200" dirty="0">
                <a:latin typeface="Tahoma" pitchFamily="34" charset="0"/>
                <a:ea typeface="Tahoma" pitchFamily="34" charset="0"/>
                <a:cs typeface="Tahoma" pitchFamily="34" charset="0"/>
              </a:rPr>
              <a:t>– коды маркировки присутствуют, но товар не имеет особенностей учета</a:t>
            </a:r>
          </a:p>
          <a:p>
            <a:endParaRPr lang="ru-RU" altLang="ru-RU" sz="1200" dirty="0">
              <a:latin typeface="Tahoma" pitchFamily="34" charset="0"/>
              <a:ea typeface="Tahoma" pitchFamily="34" charset="0"/>
              <a:cs typeface="Tahoma" pitchFamily="34" charset="0"/>
            </a:endParaRPr>
          </a:p>
          <a:p>
            <a:r>
              <a:rPr lang="ru-RU" altLang="ru-RU" sz="1200" dirty="0">
                <a:latin typeface="Tahoma" pitchFamily="34" charset="0"/>
                <a:ea typeface="Tahoma" pitchFamily="34" charset="0"/>
                <a:cs typeface="Tahoma" pitchFamily="34" charset="0"/>
              </a:rPr>
              <a:t>– товар не имеет кодов маркировки и особенностей учета</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405442"/>
            <a:ext cx="8214360" cy="4313719"/>
          </a:xfrm>
        </p:spPr>
        <p:txBody>
          <a:bodyPr/>
          <a:lstStyle/>
          <a:p>
            <a:pPr algn="just">
              <a:buFont typeface="Arial" pitchFamily="34" charset="0"/>
              <a:buChar char="•"/>
            </a:pPr>
            <a:r>
              <a:rPr lang="ru-RU" sz="1600" dirty="0" smtClean="0"/>
              <a:t> Для работы с кодами маркировки в РМК необходимо установить команду </a:t>
            </a:r>
            <a:r>
              <a:rPr lang="ru-RU" sz="1600" b="1" dirty="0" smtClean="0"/>
              <a:t>Коды маркировки </a:t>
            </a:r>
            <a:r>
              <a:rPr lang="ru-RU" sz="1600" dirty="0" smtClean="0"/>
              <a:t>кнопок нижней панели в </a:t>
            </a:r>
            <a:r>
              <a:rPr lang="ru-RU" sz="1600" b="1" dirty="0" smtClean="0"/>
              <a:t>Настройках РМК</a:t>
            </a:r>
            <a:r>
              <a:rPr lang="ru-RU" sz="1600" dirty="0" smtClean="0"/>
              <a:t>.</a:t>
            </a:r>
            <a:endParaRPr lang="ru-RU" sz="1600" dirty="0"/>
          </a:p>
        </p:txBody>
      </p:sp>
      <p:pic>
        <p:nvPicPr>
          <p:cNvPr id="4" name="Picture 1" descr="C:\Users\I_Danilova\Pictures\Screenpresso\2025-02-11_11h32_06.png"/>
          <p:cNvPicPr>
            <a:picLocks noChangeAspect="1" noChangeArrowheads="1"/>
          </p:cNvPicPr>
          <p:nvPr/>
        </p:nvPicPr>
        <p:blipFill>
          <a:blip r:embed="rId2" cstate="print"/>
          <a:srcRect/>
          <a:stretch>
            <a:fillRect/>
          </a:stretch>
        </p:blipFill>
        <p:spPr bwMode="auto">
          <a:xfrm>
            <a:off x="746725" y="953492"/>
            <a:ext cx="7672657" cy="3873453"/>
          </a:xfrm>
          <a:prstGeom prst="rect">
            <a:avLst/>
          </a:prstGeom>
          <a:noFill/>
          <a:ln w="317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prstGeom prst="rect">
            <a:avLst/>
          </a:prstGeom>
          <a:noFill/>
          <a:ln w="9525">
            <a:noFill/>
            <a:miter lim="800000"/>
            <a:headEnd/>
            <a:tailEnd/>
          </a:ln>
        </p:spPr>
        <p:txBody>
          <a:bodyPr lIns="92075" tIns="46038" rIns="92075" bIns="46038" anchor="ctr"/>
          <a:lstStyle/>
          <a:p>
            <a:pPr algn="just" eaLnBrk="1" hangingPunct="1">
              <a:lnSpc>
                <a:spcPct val="80000"/>
              </a:lnSpc>
            </a:pPr>
            <a:r>
              <a:rPr lang="ru-RU" altLang="ru-RU" b="1" dirty="0"/>
              <a:t>Интерфейс управляемого приложения</a:t>
            </a:r>
          </a:p>
        </p:txBody>
      </p:sp>
      <p:sp>
        <p:nvSpPr>
          <p:cNvPr id="5" name="Rectangle 5"/>
          <p:cNvSpPr>
            <a:spLocks noGrp="1" noChangeArrowheads="1"/>
          </p:cNvSpPr>
          <p:nvPr>
            <p:ph type="subTitle" idx="1"/>
          </p:nvPr>
        </p:nvSpPr>
        <p:spPr bwMode="auto">
          <a:xfrm>
            <a:off x="480060" y="768668"/>
            <a:ext cx="8489128" cy="1584567"/>
          </a:xfrm>
          <a:prstGeom prst="rect">
            <a:avLst/>
          </a:prstGeom>
          <a:noFill/>
          <a:ln w="9525">
            <a:noFill/>
            <a:miter lim="800000"/>
            <a:headEnd/>
            <a:tailEnd/>
          </a:ln>
        </p:spPr>
        <p:txBody>
          <a:bodyPr lIns="92075" tIns="46038" rIns="92075" bIns="46038"/>
          <a:lstStyle/>
          <a:p>
            <a:pPr marL="131763" lvl="2" indent="-131763" algn="just" eaLnBrk="1" hangingPunct="1">
              <a:lnSpc>
                <a:spcPct val="90000"/>
              </a:lnSpc>
              <a:spcBef>
                <a:spcPts val="600"/>
              </a:spcBef>
              <a:spcAft>
                <a:spcPts val="600"/>
              </a:spcAft>
              <a:buClr>
                <a:schemeClr val="tx1"/>
              </a:buClr>
              <a:buFont typeface="Arial" pitchFamily="34" charset="0"/>
              <a:buChar char="•"/>
            </a:pPr>
            <a:r>
              <a:rPr lang="ru-RU" altLang="ru-RU" sz="1600" dirty="0"/>
              <a:t>Подключение и работа с информационной базой через сеть Интернет</a:t>
            </a:r>
          </a:p>
          <a:p>
            <a:pPr marL="131763" lvl="2" indent="-131763" algn="just" eaLnBrk="1" hangingPunct="1">
              <a:lnSpc>
                <a:spcPct val="90000"/>
              </a:lnSpc>
              <a:spcBef>
                <a:spcPts val="600"/>
              </a:spcBef>
              <a:spcAft>
                <a:spcPts val="600"/>
              </a:spcAft>
              <a:buClr>
                <a:schemeClr val="tx1"/>
              </a:buClr>
              <a:buFont typeface="Arial" pitchFamily="34" charset="0"/>
              <a:buChar char="•"/>
            </a:pPr>
            <a:r>
              <a:rPr lang="ru-RU" altLang="ru-RU" sz="1600" dirty="0"/>
              <a:t>Гибкая настройка интерфейса дает возможность сделать интерфейс «комфортным» для личного пользования</a:t>
            </a:r>
            <a:endParaRPr lang="en-US" altLang="ru-RU" sz="1600" dirty="0"/>
          </a:p>
          <a:p>
            <a:pPr marL="131763" lvl="2" indent="-131763" algn="just" eaLnBrk="1" hangingPunct="1">
              <a:lnSpc>
                <a:spcPct val="90000"/>
              </a:lnSpc>
              <a:spcBef>
                <a:spcPts val="600"/>
              </a:spcBef>
              <a:spcAft>
                <a:spcPts val="600"/>
              </a:spcAft>
              <a:buClr>
                <a:schemeClr val="tx1"/>
              </a:buClr>
              <a:buFont typeface="Arial" pitchFamily="34" charset="0"/>
              <a:buChar char="•"/>
            </a:pPr>
            <a:r>
              <a:rPr lang="ru-RU" altLang="ru-RU" sz="1600" dirty="0"/>
              <a:t>Справочники, документы, отчеты сгруппированы по логически связанным разделам учета</a:t>
            </a:r>
          </a:p>
          <a:p>
            <a:pPr marL="131763" lvl="2" indent="-131763" algn="just" eaLnBrk="1" hangingPunct="1">
              <a:lnSpc>
                <a:spcPct val="90000"/>
              </a:lnSpc>
              <a:spcBef>
                <a:spcPts val="600"/>
              </a:spcBef>
              <a:spcAft>
                <a:spcPts val="600"/>
              </a:spcAft>
              <a:buClr>
                <a:schemeClr val="tx1"/>
              </a:buClr>
              <a:buFont typeface="Arial" pitchFamily="34" charset="0"/>
              <a:buChar char="•"/>
            </a:pPr>
            <a:endParaRPr lang="ru-RU" altLang="ru-RU" sz="1600" dirty="0"/>
          </a:p>
          <a:p>
            <a:pPr marL="131763" lvl="2" indent="-131763" algn="just" eaLnBrk="1" hangingPunct="1">
              <a:lnSpc>
                <a:spcPct val="90000"/>
              </a:lnSpc>
              <a:spcBef>
                <a:spcPts val="600"/>
              </a:spcBef>
              <a:spcAft>
                <a:spcPts val="600"/>
              </a:spcAft>
              <a:buClr>
                <a:schemeClr val="tx1"/>
              </a:buClr>
              <a:buFont typeface="Arial" pitchFamily="34" charset="0"/>
              <a:buChar char="•"/>
            </a:pPr>
            <a:endParaRPr lang="ru-RU" altLang="ru-RU" sz="1600" dirty="0"/>
          </a:p>
          <a:p>
            <a:pPr marL="131763" lvl="2" indent="-131763" algn="just" eaLnBrk="1" hangingPunct="1">
              <a:lnSpc>
                <a:spcPct val="90000"/>
              </a:lnSpc>
              <a:spcBef>
                <a:spcPts val="600"/>
              </a:spcBef>
              <a:spcAft>
                <a:spcPts val="600"/>
              </a:spcAft>
              <a:buClr>
                <a:schemeClr val="tx1"/>
              </a:buClr>
              <a:buFont typeface="Arial" pitchFamily="34" charset="0"/>
              <a:buChar char="•"/>
            </a:pPr>
            <a:endParaRPr lang="ru-RU" altLang="ru-RU" sz="1600" dirty="0"/>
          </a:p>
          <a:p>
            <a:pPr marL="131763" lvl="2" indent="-131763" algn="just" eaLnBrk="1" hangingPunct="1">
              <a:lnSpc>
                <a:spcPct val="90000"/>
              </a:lnSpc>
              <a:spcBef>
                <a:spcPts val="600"/>
              </a:spcBef>
              <a:spcAft>
                <a:spcPts val="600"/>
              </a:spcAft>
              <a:buClr>
                <a:schemeClr val="tx1"/>
              </a:buClr>
              <a:buFont typeface="Arial" pitchFamily="34" charset="0"/>
              <a:buChar char="•"/>
            </a:pPr>
            <a:endParaRPr lang="ru-RU" altLang="ru-RU" sz="1600" dirty="0"/>
          </a:p>
          <a:p>
            <a:pPr marL="131763" lvl="2" indent="-131763" algn="just" eaLnBrk="1" hangingPunct="1">
              <a:lnSpc>
                <a:spcPct val="90000"/>
              </a:lnSpc>
              <a:spcBef>
                <a:spcPts val="600"/>
              </a:spcBef>
              <a:spcAft>
                <a:spcPts val="600"/>
              </a:spcAft>
              <a:buClr>
                <a:schemeClr val="tx1"/>
              </a:buClr>
              <a:buFont typeface="Arial" pitchFamily="34" charset="0"/>
              <a:buChar char="•"/>
            </a:pPr>
            <a:endParaRPr lang="ru-RU" altLang="ru-RU" sz="1600" dirty="0"/>
          </a:p>
          <a:p>
            <a:pPr marL="131763" lvl="2" indent="-131763" algn="just" eaLnBrk="1" hangingPunct="1">
              <a:lnSpc>
                <a:spcPct val="90000"/>
              </a:lnSpc>
              <a:spcBef>
                <a:spcPts val="600"/>
              </a:spcBef>
              <a:spcAft>
                <a:spcPts val="600"/>
              </a:spcAft>
              <a:buClr>
                <a:schemeClr val="tx1"/>
              </a:buClr>
              <a:buFont typeface="Arial" pitchFamily="34" charset="0"/>
              <a:buChar char="•"/>
            </a:pPr>
            <a:endParaRPr lang="ru-RU" altLang="ru-RU" sz="1600" dirty="0"/>
          </a:p>
        </p:txBody>
      </p:sp>
      <p:pic>
        <p:nvPicPr>
          <p:cNvPr id="6" name="Рисунок 5"/>
          <p:cNvPicPr>
            <a:picLocks noChangeAspect="1"/>
          </p:cNvPicPr>
          <p:nvPr/>
        </p:nvPicPr>
        <p:blipFill>
          <a:blip r:embed="rId2" cstate="print"/>
          <a:stretch>
            <a:fillRect/>
          </a:stretch>
        </p:blipFill>
        <p:spPr>
          <a:xfrm>
            <a:off x="1411757" y="2192566"/>
            <a:ext cx="5809314" cy="2621482"/>
          </a:xfrm>
          <a:prstGeom prst="rect">
            <a:avLst/>
          </a:prstGeom>
          <a:ln>
            <a:solidFill>
              <a:schemeClr val="bg1">
                <a:lumMod val="65000"/>
              </a:schemeClr>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59" y="379562"/>
            <a:ext cx="8387895" cy="1078302"/>
          </a:xfrm>
        </p:spPr>
        <p:txBody>
          <a:bodyPr/>
          <a:lstStyle/>
          <a:p>
            <a:pPr algn="just">
              <a:spcBef>
                <a:spcPts val="600"/>
              </a:spcBef>
              <a:spcAft>
                <a:spcPts val="600"/>
              </a:spcAft>
              <a:buFont typeface="Arial" pitchFamily="34" charset="0"/>
              <a:buChar char="•"/>
            </a:pPr>
            <a:r>
              <a:rPr lang="ru-RU" sz="1600" dirty="0" smtClean="0"/>
              <a:t> В чеках ККМ и в РМК можно указывать коды маркировки для товаров без особенностей учета. При этом выйдет сообщение с оповещением, что отсканированный товар без особенностей учета, в ЖР добавится запись.</a:t>
            </a:r>
          </a:p>
          <a:p>
            <a:pPr algn="just">
              <a:spcBef>
                <a:spcPts val="600"/>
              </a:spcBef>
              <a:spcAft>
                <a:spcPts val="600"/>
              </a:spcAft>
            </a:pPr>
            <a:endParaRPr lang="ru-RU" sz="1600" dirty="0" smtClean="0"/>
          </a:p>
          <a:p>
            <a:pPr algn="just">
              <a:spcBef>
                <a:spcPts val="600"/>
              </a:spcBef>
              <a:spcAft>
                <a:spcPts val="600"/>
              </a:spcAft>
            </a:pPr>
            <a:endParaRPr lang="ru-RU" sz="1600" dirty="0" smtClean="0"/>
          </a:p>
          <a:p>
            <a:pPr algn="just">
              <a:spcBef>
                <a:spcPts val="600"/>
              </a:spcBef>
              <a:spcAft>
                <a:spcPts val="600"/>
              </a:spcAft>
            </a:pPr>
            <a:endParaRPr lang="ru-RU" sz="1600" dirty="0" smtClean="0"/>
          </a:p>
          <a:p>
            <a:pPr algn="just">
              <a:spcBef>
                <a:spcPts val="600"/>
              </a:spcBef>
              <a:spcAft>
                <a:spcPts val="600"/>
              </a:spcAft>
            </a:pPr>
            <a:endParaRPr lang="ru-RU" sz="1600" dirty="0" smtClean="0"/>
          </a:p>
          <a:p>
            <a:pPr algn="just">
              <a:spcBef>
                <a:spcPts val="600"/>
              </a:spcBef>
              <a:spcAft>
                <a:spcPts val="600"/>
              </a:spcAft>
            </a:pPr>
            <a:endParaRPr lang="ru-RU" sz="1600" dirty="0" smtClean="0"/>
          </a:p>
          <a:p>
            <a:pPr algn="just">
              <a:spcBef>
                <a:spcPts val="600"/>
              </a:spcBef>
              <a:spcAft>
                <a:spcPts val="600"/>
              </a:spcAft>
            </a:pPr>
            <a:endParaRPr lang="ru-RU" sz="1600" dirty="0" smtClean="0"/>
          </a:p>
          <a:p>
            <a:pPr algn="just">
              <a:spcBef>
                <a:spcPts val="600"/>
              </a:spcBef>
              <a:spcAft>
                <a:spcPts val="600"/>
              </a:spcAft>
            </a:pPr>
            <a:endParaRPr lang="ru-RU" sz="1600" dirty="0" smtClean="0"/>
          </a:p>
        </p:txBody>
      </p:sp>
      <p:pic>
        <p:nvPicPr>
          <p:cNvPr id="4" name="Picture 3" descr="C:\Users\I_Danilova\Pictures\Screenpresso\2025-02-12_11h32_06.png"/>
          <p:cNvPicPr>
            <a:picLocks noChangeAspect="1" noChangeArrowheads="1"/>
          </p:cNvPicPr>
          <p:nvPr/>
        </p:nvPicPr>
        <p:blipFill>
          <a:blip r:embed="rId2" cstate="print"/>
          <a:srcRect/>
          <a:stretch>
            <a:fillRect/>
          </a:stretch>
        </p:blipFill>
        <p:spPr bwMode="auto">
          <a:xfrm>
            <a:off x="3205522" y="1190804"/>
            <a:ext cx="5538427" cy="3560258"/>
          </a:xfrm>
          <a:prstGeom prst="rect">
            <a:avLst/>
          </a:prstGeom>
          <a:noFill/>
          <a:ln w="9525">
            <a:noFill/>
            <a:miter lim="800000"/>
            <a:headEnd/>
            <a:tailEnd/>
          </a:ln>
        </p:spPr>
      </p:pic>
      <p:sp>
        <p:nvSpPr>
          <p:cNvPr id="5" name="Прямоугольник 4"/>
          <p:cNvSpPr/>
          <p:nvPr/>
        </p:nvSpPr>
        <p:spPr>
          <a:xfrm>
            <a:off x="519382" y="1254935"/>
            <a:ext cx="2500043" cy="2751522"/>
          </a:xfrm>
          <a:prstGeom prst="rect">
            <a:avLst/>
          </a:prstGeom>
        </p:spPr>
        <p:txBody>
          <a:bodyPr wrap="square">
            <a:spAutoFit/>
          </a:bodyPr>
          <a:lstStyle/>
          <a:p>
            <a:pPr>
              <a:lnSpc>
                <a:spcPct val="90000"/>
              </a:lnSpc>
              <a:spcBef>
                <a:spcPts val="600"/>
              </a:spcBef>
              <a:spcAft>
                <a:spcPts val="600"/>
              </a:spcAft>
            </a:pPr>
            <a:r>
              <a:rPr lang="ru-RU" sz="1600" b="1" dirty="0" smtClean="0">
                <a:latin typeface="Tahoma" pitchFamily="34" charset="0"/>
                <a:ea typeface="Tahoma" pitchFamily="34" charset="0"/>
                <a:cs typeface="Tahoma" pitchFamily="34" charset="0"/>
              </a:rPr>
              <a:t>Необходимо обратить внимание на сообщение и в дальнейшем привести НСИ в требуемый вид для работы с маркированной продукцией </a:t>
            </a:r>
            <a:r>
              <a:rPr lang="ru-RU" sz="1600" dirty="0" smtClean="0">
                <a:latin typeface="Tahoma" pitchFamily="34" charset="0"/>
                <a:ea typeface="Tahoma" pitchFamily="34" charset="0"/>
                <a:cs typeface="Tahoma" pitchFamily="34" charset="0"/>
              </a:rPr>
              <a:t>(установить особенность учета в виде номенклатуры).</a:t>
            </a:r>
            <a:endParaRPr lang="ru-RU" sz="1600" dirty="0">
              <a:latin typeface="Tahoma" pitchFamily="34" charset="0"/>
              <a:ea typeface="Tahoma" pitchFamily="34" charset="0"/>
              <a:cs typeface="Tahoma"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mtClean="0">
                <a:latin typeface="Tahoma" pitchFamily="34" charset="0"/>
                <a:ea typeface="Tahoma" pitchFamily="34" charset="0"/>
                <a:cs typeface="Tahoma" pitchFamily="34" charset="0"/>
              </a:rPr>
              <a:t>Полезная информация</a:t>
            </a:r>
            <a:endParaRPr lang="ru-RU">
              <a:latin typeface="Tahoma" pitchFamily="34" charset="0"/>
              <a:ea typeface="Tahoma" pitchFamily="34" charset="0"/>
              <a:cs typeface="Tahoma" pitchFamily="34" charset="0"/>
            </a:endParaRPr>
          </a:p>
        </p:txBody>
      </p:sp>
      <p:sp>
        <p:nvSpPr>
          <p:cNvPr id="3" name="Подзаголовок 2"/>
          <p:cNvSpPr>
            <a:spLocks noGrp="1"/>
          </p:cNvSpPr>
          <p:nvPr>
            <p:ph type="subTitle" idx="1"/>
          </p:nvPr>
        </p:nvSpPr>
        <p:spPr>
          <a:xfrm>
            <a:off x="480060" y="914400"/>
            <a:ext cx="6714370" cy="3804761"/>
          </a:xfrm>
        </p:spPr>
        <p:txBody>
          <a:bodyPr/>
          <a:lstStyle/>
          <a:p>
            <a:pPr>
              <a:spcBef>
                <a:spcPts val="600"/>
              </a:spcBef>
              <a:buFont typeface="Arial" pitchFamily="34" charset="0"/>
              <a:buChar char="•"/>
            </a:pPr>
            <a:r>
              <a:rPr lang="ru-RU" sz="1600" dirty="0" smtClean="0"/>
              <a:t> Настройка подключения подсистемы ИС ЦЭДМ в 1С:Аптека для Казахстана</a:t>
            </a:r>
          </a:p>
          <a:p>
            <a:pPr>
              <a:spcBef>
                <a:spcPts val="600"/>
              </a:spcBef>
              <a:buFont typeface="Arial" pitchFamily="34" charset="0"/>
              <a:buChar char="•"/>
            </a:pPr>
            <a:endParaRPr lang="ru-RU" sz="1600" dirty="0" smtClean="0"/>
          </a:p>
          <a:p>
            <a:pPr>
              <a:spcBef>
                <a:spcPts val="600"/>
              </a:spcBef>
              <a:buFont typeface="Arial" pitchFamily="34" charset="0"/>
              <a:buChar char="•"/>
            </a:pPr>
            <a:r>
              <a:rPr lang="ru-RU" sz="1600" dirty="0" smtClean="0"/>
              <a:t> Как выполнить </a:t>
            </a:r>
            <a:r>
              <a:rPr lang="ru-RU" sz="1600" dirty="0" err="1" smtClean="0"/>
              <a:t>разукомплектацию</a:t>
            </a:r>
            <a:r>
              <a:rPr lang="ru-RU" sz="1600" dirty="0" smtClean="0"/>
              <a:t> маркированных лекарственных средств в РМК в 1С:Аптека для Казахстана</a:t>
            </a:r>
          </a:p>
          <a:p>
            <a:pPr>
              <a:spcBef>
                <a:spcPts val="600"/>
              </a:spcBef>
              <a:buFont typeface="Arial" pitchFamily="34" charset="0"/>
              <a:buChar char="•"/>
            </a:pPr>
            <a:endParaRPr lang="ru-RU" sz="1600" dirty="0" smtClean="0"/>
          </a:p>
          <a:p>
            <a:pPr>
              <a:spcBef>
                <a:spcPts val="600"/>
              </a:spcBef>
              <a:buFont typeface="Arial" pitchFamily="34" charset="0"/>
              <a:buChar char="•"/>
            </a:pPr>
            <a:r>
              <a:rPr lang="ru-RU" sz="1600" dirty="0" smtClean="0"/>
              <a:t> Настройка работы фармацевта с маркируемыми лекарственными средствами в РМК в 1С:Аптека для Казахстана</a:t>
            </a:r>
          </a:p>
          <a:p>
            <a:pPr>
              <a:spcBef>
                <a:spcPts val="600"/>
              </a:spcBef>
              <a:buFont typeface="Arial" pitchFamily="34" charset="0"/>
              <a:buChar char="•"/>
            </a:pPr>
            <a:endParaRPr lang="ru-RU" sz="1600" dirty="0" smtClean="0"/>
          </a:p>
          <a:p>
            <a:pPr>
              <a:spcBef>
                <a:spcPts val="600"/>
              </a:spcBef>
              <a:buFont typeface="Arial" pitchFamily="34" charset="0"/>
              <a:buChar char="•"/>
            </a:pPr>
            <a:r>
              <a:rPr lang="ru-RU" sz="1600" dirty="0" smtClean="0"/>
              <a:t> Все о маркировке в конфигурации 1С:Аптека для Казахстана</a:t>
            </a:r>
            <a:endParaRPr lang="ru-RU" sz="1600" dirty="0"/>
          </a:p>
        </p:txBody>
      </p:sp>
      <p:sp>
        <p:nvSpPr>
          <p:cNvPr id="4" name="Прямоугольник 3"/>
          <p:cNvSpPr/>
          <p:nvPr/>
        </p:nvSpPr>
        <p:spPr>
          <a:xfrm>
            <a:off x="405441" y="4257586"/>
            <a:ext cx="8505645" cy="584775"/>
          </a:xfrm>
          <a:prstGeom prst="rect">
            <a:avLst/>
          </a:prstGeom>
        </p:spPr>
        <p:txBody>
          <a:bodyPr wrap="square">
            <a:spAutoFit/>
          </a:bodyPr>
          <a:lstStyle/>
          <a:p>
            <a:r>
              <a:rPr lang="ru-RU" altLang="ru-RU" sz="1600" dirty="0" smtClean="0">
                <a:latin typeface="Tahoma" pitchFamily="34" charset="0"/>
                <a:cs typeface="Tahoma" pitchFamily="34" charset="0"/>
              </a:rPr>
              <a:t>Обращения, при наличии активной поддержки ИТС, принимаются на адрес линии консультации: </a:t>
            </a:r>
            <a:r>
              <a:rPr lang="en-US" altLang="ru-RU" sz="1600" b="1" dirty="0" smtClean="0">
                <a:latin typeface="Tahoma" pitchFamily="34" charset="0"/>
                <a:cs typeface="Tahoma" pitchFamily="34" charset="0"/>
              </a:rPr>
              <a:t>med@1c-rating.kz</a:t>
            </a:r>
            <a:endParaRPr lang="ru-RU" altLang="ru-RU" sz="1600" b="1" dirty="0">
              <a:latin typeface="Tahoma" pitchFamily="34" charset="0"/>
              <a:cs typeface="Tahoma" pitchFamily="34" charset="0"/>
            </a:endParaRPr>
          </a:p>
        </p:txBody>
      </p:sp>
      <p:pic>
        <p:nvPicPr>
          <p:cNvPr id="5" name="Рисунок 3" descr="настройка.png"/>
          <p:cNvPicPr>
            <a:picLocks noChangeAspect="1"/>
          </p:cNvPicPr>
          <p:nvPr/>
        </p:nvPicPr>
        <p:blipFill>
          <a:blip r:embed="rId2" cstate="print"/>
          <a:srcRect/>
          <a:stretch>
            <a:fillRect/>
          </a:stretch>
        </p:blipFill>
        <p:spPr bwMode="auto">
          <a:xfrm>
            <a:off x="7496265" y="894272"/>
            <a:ext cx="571500" cy="561975"/>
          </a:xfrm>
          <a:prstGeom prst="rect">
            <a:avLst/>
          </a:prstGeom>
          <a:noFill/>
          <a:ln w="9525">
            <a:noFill/>
            <a:miter lim="800000"/>
            <a:headEnd/>
            <a:tailEnd/>
          </a:ln>
        </p:spPr>
      </p:pic>
      <p:pic>
        <p:nvPicPr>
          <p:cNvPr id="6" name="Picture 2" descr="C:\Users\I_Danilova\Pictures\Screenpresso\2025-02-10_13h31_57.png"/>
          <p:cNvPicPr>
            <a:picLocks noChangeAspect="1" noChangeArrowheads="1"/>
          </p:cNvPicPr>
          <p:nvPr/>
        </p:nvPicPr>
        <p:blipFill>
          <a:blip r:embed="rId3" cstate="print"/>
          <a:srcRect/>
          <a:stretch>
            <a:fillRect/>
          </a:stretch>
        </p:blipFill>
        <p:spPr bwMode="auto">
          <a:xfrm>
            <a:off x="7493090" y="1713422"/>
            <a:ext cx="566737" cy="561975"/>
          </a:xfrm>
          <a:prstGeom prst="rect">
            <a:avLst/>
          </a:prstGeom>
          <a:noFill/>
          <a:ln w="9525">
            <a:noFill/>
            <a:miter lim="800000"/>
            <a:headEnd/>
            <a:tailEnd/>
          </a:ln>
        </p:spPr>
      </p:pic>
      <p:pic>
        <p:nvPicPr>
          <p:cNvPr id="7" name="Picture 3" descr="C:\Users\I_Danilova\Pictures\Screenpresso\2025-02-10_13h32_08.png"/>
          <p:cNvPicPr>
            <a:picLocks noChangeAspect="1" noChangeArrowheads="1"/>
          </p:cNvPicPr>
          <p:nvPr/>
        </p:nvPicPr>
        <p:blipFill>
          <a:blip r:embed="rId4" cstate="print"/>
          <a:srcRect/>
          <a:stretch>
            <a:fillRect/>
          </a:stretch>
        </p:blipFill>
        <p:spPr bwMode="auto">
          <a:xfrm>
            <a:off x="7456577" y="2491297"/>
            <a:ext cx="590550" cy="587375"/>
          </a:xfrm>
          <a:prstGeom prst="rect">
            <a:avLst/>
          </a:prstGeom>
          <a:noFill/>
          <a:ln w="9525">
            <a:noFill/>
            <a:miter lim="800000"/>
            <a:headEnd/>
            <a:tailEnd/>
          </a:ln>
        </p:spPr>
      </p:pic>
      <p:pic>
        <p:nvPicPr>
          <p:cNvPr id="8" name="Picture 2" descr="C:\Users\I_Danilova\Pictures\Screenpresso\2025-02-20_09h06_35.png"/>
          <p:cNvPicPr>
            <a:picLocks noChangeAspect="1" noChangeArrowheads="1"/>
          </p:cNvPicPr>
          <p:nvPr/>
        </p:nvPicPr>
        <p:blipFill>
          <a:blip r:embed="rId5" cstate="print"/>
          <a:srcRect/>
          <a:stretch>
            <a:fillRect/>
          </a:stretch>
        </p:blipFill>
        <p:spPr bwMode="auto">
          <a:xfrm>
            <a:off x="7462927" y="3285047"/>
            <a:ext cx="611188" cy="609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prstGeom prst="rect">
            <a:avLst/>
          </a:prstGeom>
          <a:noFill/>
          <a:ln w="9525">
            <a:noFill/>
            <a:miter lim="800000"/>
            <a:headEnd/>
            <a:tailEnd/>
          </a:ln>
        </p:spPr>
        <p:txBody>
          <a:bodyPr lIns="92075" tIns="46038" rIns="92075" bIns="46038" anchor="ctr"/>
          <a:lstStyle/>
          <a:p>
            <a:pPr eaLnBrk="1" hangingPunct="1">
              <a:lnSpc>
                <a:spcPct val="80000"/>
              </a:lnSpc>
            </a:pPr>
            <a:r>
              <a:rPr lang="ru-RU" altLang="ru-RU" b="1" dirty="0"/>
              <a:t>Поддержка торгового оборудования</a:t>
            </a:r>
          </a:p>
        </p:txBody>
      </p:sp>
      <p:sp>
        <p:nvSpPr>
          <p:cNvPr id="5" name="Rectangle 5"/>
          <p:cNvSpPr>
            <a:spLocks noChangeArrowheads="1"/>
          </p:cNvSpPr>
          <p:nvPr/>
        </p:nvSpPr>
        <p:spPr bwMode="auto">
          <a:xfrm>
            <a:off x="428533" y="839973"/>
            <a:ext cx="8415337" cy="354948"/>
          </a:xfrm>
          <a:prstGeom prst="rect">
            <a:avLst/>
          </a:prstGeom>
          <a:noFill/>
          <a:ln w="9525">
            <a:noFill/>
            <a:miter lim="800000"/>
            <a:headEnd/>
            <a:tailEnd/>
          </a:ln>
        </p:spPr>
        <p:txBody>
          <a:bodyPr lIns="92075" tIns="46038" rIns="92075" bIns="46038"/>
          <a:lstStyle/>
          <a:p>
            <a:pPr eaLnBrk="1" hangingPunct="1">
              <a:lnSpc>
                <a:spcPct val="110000"/>
              </a:lnSpc>
              <a:spcBef>
                <a:spcPts val="600"/>
              </a:spcBef>
              <a:buClr>
                <a:schemeClr val="tx1"/>
              </a:buClr>
              <a:buFont typeface="Arial" pitchFamily="34" charset="0"/>
              <a:buChar char="•"/>
            </a:pPr>
            <a:r>
              <a:rPr lang="ru-RU" altLang="ru-RU" dirty="0">
                <a:latin typeface="Tahoma" pitchFamily="34" charset="0"/>
                <a:ea typeface="Tahoma" pitchFamily="34" charset="0"/>
                <a:cs typeface="Tahoma" pitchFamily="34" charset="0"/>
              </a:rPr>
              <a:t> Сканеры </a:t>
            </a:r>
            <a:r>
              <a:rPr lang="ru-RU" altLang="ru-RU" dirty="0" err="1">
                <a:latin typeface="Tahoma" pitchFamily="34" charset="0"/>
                <a:ea typeface="Tahoma" pitchFamily="34" charset="0"/>
                <a:cs typeface="Tahoma" pitchFamily="34" charset="0"/>
              </a:rPr>
              <a:t>штрихкодов</a:t>
            </a:r>
            <a:r>
              <a:rPr lang="ru-RU" altLang="ru-RU" dirty="0">
                <a:latin typeface="Tahoma" pitchFamily="34" charset="0"/>
                <a:ea typeface="Tahoma" pitchFamily="34" charset="0"/>
                <a:cs typeface="Tahoma" pitchFamily="34" charset="0"/>
              </a:rPr>
              <a:t> </a:t>
            </a:r>
          </a:p>
          <a:p>
            <a:pPr eaLnBrk="1" hangingPunct="1">
              <a:lnSpc>
                <a:spcPct val="110000"/>
              </a:lnSpc>
              <a:spcBef>
                <a:spcPts val="600"/>
              </a:spcBef>
              <a:buClr>
                <a:schemeClr val="tx1"/>
              </a:buClr>
              <a:buFont typeface="Arial" pitchFamily="34" charset="0"/>
              <a:buChar char="•"/>
            </a:pPr>
            <a:r>
              <a:rPr lang="ru-RU" altLang="ru-RU" dirty="0">
                <a:latin typeface="Tahoma" pitchFamily="34" charset="0"/>
                <a:ea typeface="Tahoma" pitchFamily="34" charset="0"/>
                <a:cs typeface="Tahoma" pitchFamily="34" charset="0"/>
              </a:rPr>
              <a:t> Фискальные регистраторы</a:t>
            </a:r>
          </a:p>
          <a:p>
            <a:pPr eaLnBrk="1" hangingPunct="1">
              <a:lnSpc>
                <a:spcPct val="110000"/>
              </a:lnSpc>
              <a:spcBef>
                <a:spcPts val="600"/>
              </a:spcBef>
              <a:buClr>
                <a:schemeClr val="tx1"/>
              </a:buClr>
              <a:buFont typeface="Arial" pitchFamily="34" charset="0"/>
              <a:buChar char="•"/>
            </a:pPr>
            <a:r>
              <a:rPr lang="ru-RU" altLang="ru-RU" dirty="0">
                <a:latin typeface="Tahoma" pitchFamily="34" charset="0"/>
                <a:ea typeface="Tahoma" pitchFamily="34" charset="0"/>
                <a:cs typeface="Tahoma" pitchFamily="34" charset="0"/>
              </a:rPr>
              <a:t> Принтеры этикеток</a:t>
            </a:r>
          </a:p>
          <a:p>
            <a:pPr eaLnBrk="1" hangingPunct="1">
              <a:lnSpc>
                <a:spcPct val="110000"/>
              </a:lnSpc>
              <a:spcBef>
                <a:spcPts val="600"/>
              </a:spcBef>
              <a:buClr>
                <a:schemeClr val="tx1"/>
              </a:buClr>
              <a:buFont typeface="Arial" pitchFamily="34" charset="0"/>
              <a:buChar char="•"/>
            </a:pPr>
            <a:r>
              <a:rPr lang="ru-RU" altLang="ru-RU" dirty="0">
                <a:latin typeface="Tahoma" pitchFamily="34" charset="0"/>
                <a:ea typeface="Tahoma" pitchFamily="34" charset="0"/>
                <a:cs typeface="Tahoma" pitchFamily="34" charset="0"/>
              </a:rPr>
              <a:t> Считыватели магнитных карт</a:t>
            </a:r>
          </a:p>
          <a:p>
            <a:pPr eaLnBrk="1" hangingPunct="1">
              <a:lnSpc>
                <a:spcPct val="110000"/>
              </a:lnSpc>
              <a:spcBef>
                <a:spcPts val="600"/>
              </a:spcBef>
              <a:buClr>
                <a:schemeClr val="tx1"/>
              </a:buClr>
              <a:buFont typeface="Arial" pitchFamily="34" charset="0"/>
              <a:buChar char="•"/>
            </a:pPr>
            <a:r>
              <a:rPr lang="ru-RU" altLang="ru-RU" dirty="0">
                <a:latin typeface="Tahoma" pitchFamily="34" charset="0"/>
                <a:ea typeface="Tahoma" pitchFamily="34" charset="0"/>
                <a:cs typeface="Tahoma" pitchFamily="34" charset="0"/>
              </a:rPr>
              <a:t> Дисплеи покупателей</a:t>
            </a:r>
          </a:p>
          <a:p>
            <a:pPr eaLnBrk="1" hangingPunct="1">
              <a:lnSpc>
                <a:spcPct val="110000"/>
              </a:lnSpc>
              <a:spcBef>
                <a:spcPts val="600"/>
              </a:spcBef>
              <a:buClr>
                <a:schemeClr val="tx1"/>
              </a:buClr>
              <a:buFont typeface="Arial" pitchFamily="34" charset="0"/>
              <a:buChar char="•"/>
            </a:pPr>
            <a:r>
              <a:rPr lang="ru-RU" altLang="ru-RU" dirty="0">
                <a:latin typeface="Tahoma" pitchFamily="34" charset="0"/>
                <a:ea typeface="Tahoma" pitchFamily="34" charset="0"/>
                <a:cs typeface="Tahoma" pitchFamily="34" charset="0"/>
              </a:rPr>
              <a:t> Терминалы сбора данных</a:t>
            </a:r>
          </a:p>
          <a:p>
            <a:pPr eaLnBrk="1" hangingPunct="1">
              <a:lnSpc>
                <a:spcPct val="110000"/>
              </a:lnSpc>
              <a:spcBef>
                <a:spcPts val="600"/>
              </a:spcBef>
              <a:buClr>
                <a:schemeClr val="tx1"/>
              </a:buClr>
              <a:buFont typeface="Arial" pitchFamily="34" charset="0"/>
              <a:buChar char="•"/>
            </a:pPr>
            <a:r>
              <a:rPr lang="ru-RU" altLang="ru-RU" dirty="0">
                <a:latin typeface="Tahoma" pitchFamily="34" charset="0"/>
                <a:ea typeface="Tahoma" pitchFamily="34" charset="0"/>
                <a:cs typeface="Tahoma" pitchFamily="34" charset="0"/>
              </a:rPr>
              <a:t> </a:t>
            </a:r>
            <a:r>
              <a:rPr lang="ru-RU" altLang="ru-RU" dirty="0" err="1">
                <a:latin typeface="Tahoma" pitchFamily="34" charset="0"/>
                <a:ea typeface="Tahoma" pitchFamily="34" charset="0"/>
                <a:cs typeface="Tahoma" pitchFamily="34" charset="0"/>
              </a:rPr>
              <a:t>Эквайринговые</a:t>
            </a:r>
            <a:r>
              <a:rPr lang="ru-RU" altLang="ru-RU" dirty="0">
                <a:latin typeface="Tahoma" pitchFamily="34" charset="0"/>
                <a:ea typeface="Tahoma" pitchFamily="34" charset="0"/>
                <a:cs typeface="Tahoma" pitchFamily="34" charset="0"/>
              </a:rPr>
              <a:t> терминалы</a:t>
            </a:r>
          </a:p>
          <a:p>
            <a:pPr eaLnBrk="1" hangingPunct="1">
              <a:lnSpc>
                <a:spcPct val="110000"/>
              </a:lnSpc>
              <a:spcBef>
                <a:spcPts val="600"/>
              </a:spcBef>
              <a:buClr>
                <a:schemeClr val="tx1"/>
              </a:buClr>
              <a:buFont typeface="Arial" pitchFamily="34" charset="0"/>
              <a:buChar char="•"/>
            </a:pPr>
            <a:r>
              <a:rPr lang="ru-RU" altLang="ru-RU" dirty="0">
                <a:latin typeface="Tahoma" pitchFamily="34" charset="0"/>
                <a:ea typeface="Tahoma" pitchFamily="34" charset="0"/>
                <a:cs typeface="Tahoma" pitchFamily="34" charset="0"/>
              </a:rPr>
              <a:t> Электронные весы</a:t>
            </a:r>
          </a:p>
          <a:p>
            <a:pPr eaLnBrk="1" hangingPunct="1">
              <a:lnSpc>
                <a:spcPct val="110000"/>
              </a:lnSpc>
              <a:spcBef>
                <a:spcPts val="600"/>
              </a:spcBef>
              <a:buClr>
                <a:schemeClr val="tx1"/>
              </a:buClr>
              <a:buFont typeface="Arial" pitchFamily="34" charset="0"/>
              <a:buChar char="•"/>
            </a:pPr>
            <a:r>
              <a:rPr lang="ru-RU" altLang="ru-RU" dirty="0">
                <a:latin typeface="Tahoma" pitchFamily="34" charset="0"/>
                <a:ea typeface="Tahoma" pitchFamily="34" charset="0"/>
                <a:cs typeface="Tahoma" pitchFamily="34" charset="0"/>
              </a:rPr>
              <a:t> Весы с печатью этикеток</a:t>
            </a:r>
          </a:p>
          <a:p>
            <a:pPr eaLnBrk="1" hangingPunct="1">
              <a:lnSpc>
                <a:spcPct val="110000"/>
              </a:lnSpc>
              <a:spcBef>
                <a:spcPts val="600"/>
              </a:spcBef>
              <a:buClr>
                <a:schemeClr val="tx1"/>
              </a:buClr>
              <a:buFont typeface="Arial" pitchFamily="34" charset="0"/>
              <a:buChar char="•"/>
            </a:pPr>
            <a:r>
              <a:rPr lang="ru-RU" altLang="ru-RU" dirty="0">
                <a:latin typeface="Tahoma" pitchFamily="34" charset="0"/>
                <a:ea typeface="Tahoma" pitchFamily="34" charset="0"/>
                <a:cs typeface="Tahoma" pitchFamily="34" charset="0"/>
              </a:rPr>
              <a:t> ККМ </a:t>
            </a:r>
            <a:r>
              <a:rPr lang="en-US" altLang="ru-RU" dirty="0">
                <a:latin typeface="Tahoma" pitchFamily="34" charset="0"/>
                <a:ea typeface="Tahoma" pitchFamily="34" charset="0"/>
                <a:cs typeface="Tahoma" pitchFamily="34" charset="0"/>
              </a:rPr>
              <a:t>Offline</a:t>
            </a:r>
            <a:endParaRPr lang="ru-RU" altLang="ru-RU" dirty="0">
              <a:latin typeface="Tahoma" pitchFamily="34" charset="0"/>
              <a:ea typeface="Tahoma" pitchFamily="34" charset="0"/>
              <a:cs typeface="Tahoma" pitchFamily="34" charset="0"/>
            </a:endParaRPr>
          </a:p>
          <a:p>
            <a:pPr marL="0" lvl="2" indent="-131763" eaLnBrk="1" hangingPunct="1">
              <a:spcAft>
                <a:spcPts val="600"/>
              </a:spcAft>
              <a:buClr>
                <a:schemeClr val="tx1"/>
              </a:buClr>
              <a:buFont typeface="Arial" pitchFamily="34" charset="0"/>
              <a:buChar char="•"/>
            </a:pPr>
            <a:endParaRPr lang="ru-RU" altLang="ru-RU" dirty="0">
              <a:latin typeface="Tahoma" pitchFamily="34" charset="0"/>
              <a:ea typeface="Tahoma" pitchFamily="34" charset="0"/>
              <a:cs typeface="Tahoma" pitchFamily="34" charset="0"/>
            </a:endParaRPr>
          </a:p>
        </p:txBody>
      </p:sp>
      <p:pic>
        <p:nvPicPr>
          <p:cNvPr id="6" name="Picture 3"/>
          <p:cNvPicPr>
            <a:picLocks noChangeAspect="1" noChangeArrowheads="1"/>
          </p:cNvPicPr>
          <p:nvPr/>
        </p:nvPicPr>
        <p:blipFill>
          <a:blip r:embed="rId3" cstate="print"/>
          <a:srcRect/>
          <a:stretch>
            <a:fillRect/>
          </a:stretch>
        </p:blipFill>
        <p:spPr bwMode="auto">
          <a:xfrm>
            <a:off x="5306546" y="1233924"/>
            <a:ext cx="1410259" cy="1128462"/>
          </a:xfrm>
          <a:prstGeom prst="rect">
            <a:avLst/>
          </a:prstGeom>
          <a:noFill/>
          <a:ln w="12699" algn="ctr">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7251887" y="2507806"/>
            <a:ext cx="957542" cy="1296778"/>
          </a:xfrm>
          <a:prstGeom prst="rect">
            <a:avLst/>
          </a:prstGeom>
          <a:noFill/>
          <a:ln w="12699" algn="ctr">
            <a:noFill/>
            <a:miter lim="800000"/>
            <a:headEnd/>
            <a:tailEnd/>
          </a:ln>
        </p:spPr>
      </p:pic>
      <p:pic>
        <p:nvPicPr>
          <p:cNvPr id="8" name="Picture 7"/>
          <p:cNvPicPr>
            <a:picLocks noChangeAspect="1" noChangeArrowheads="1"/>
          </p:cNvPicPr>
          <p:nvPr/>
        </p:nvPicPr>
        <p:blipFill>
          <a:blip r:embed="rId5" cstate="print"/>
          <a:srcRect/>
          <a:stretch>
            <a:fillRect/>
          </a:stretch>
        </p:blipFill>
        <p:spPr bwMode="auto">
          <a:xfrm>
            <a:off x="4490478" y="2787538"/>
            <a:ext cx="1170733" cy="852225"/>
          </a:xfrm>
          <a:prstGeom prst="rect">
            <a:avLst/>
          </a:prstGeom>
          <a:noFill/>
          <a:ln w="12699" algn="ctr">
            <a:noFill/>
            <a:miter lim="800000"/>
            <a:headEnd/>
            <a:tailEnd/>
          </a:ln>
        </p:spPr>
      </p:pic>
      <p:pic>
        <p:nvPicPr>
          <p:cNvPr id="9" name="Picture 2"/>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5781582" y="3387445"/>
            <a:ext cx="1419318" cy="1419318"/>
          </a:xfrm>
          <a:prstGeom prst="rect">
            <a:avLst/>
          </a:prstGeom>
          <a:noFill/>
          <a:ln w="44450" algn="ctr">
            <a:noFill/>
            <a:miter lim="800000"/>
            <a:headEnd/>
            <a:tailEnd/>
          </a:ln>
        </p:spPr>
      </p:pic>
      <p:pic>
        <p:nvPicPr>
          <p:cNvPr id="10" name="Picture 3"/>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7335371" y="633786"/>
            <a:ext cx="1291944" cy="1291944"/>
          </a:xfrm>
          <a:prstGeom prst="rect">
            <a:avLst/>
          </a:prstGeom>
          <a:noFill/>
          <a:ln w="44450" algn="ctr">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1С:Аптека в облачном сервисе 1С:Фреш</a:t>
            </a:r>
            <a:endParaRPr lang="ru-RU" dirty="0"/>
          </a:p>
        </p:txBody>
      </p:sp>
      <p:sp>
        <p:nvSpPr>
          <p:cNvPr id="3" name="Подзаголовок 2"/>
          <p:cNvSpPr>
            <a:spLocks noGrp="1"/>
          </p:cNvSpPr>
          <p:nvPr>
            <p:ph type="subTitle" idx="1"/>
          </p:nvPr>
        </p:nvSpPr>
        <p:spPr>
          <a:xfrm>
            <a:off x="480060" y="871268"/>
            <a:ext cx="8214360" cy="3847893"/>
          </a:xfrm>
        </p:spPr>
        <p:txBody>
          <a:bodyPr/>
          <a:lstStyle/>
          <a:p>
            <a:pPr algn="just">
              <a:spcBef>
                <a:spcPts val="600"/>
              </a:spcBef>
            </a:pPr>
            <a:r>
              <a:rPr lang="ru-RU" b="1" dirty="0" smtClean="0"/>
              <a:t>Преимущества сервиса 1С:Фреш:</a:t>
            </a:r>
          </a:p>
          <a:p>
            <a:pPr algn="just">
              <a:spcBef>
                <a:spcPts val="600"/>
              </a:spcBef>
              <a:buFont typeface="Arial" pitchFamily="34" charset="0"/>
              <a:buChar char="•"/>
            </a:pPr>
            <a:r>
              <a:rPr lang="ru-RU" dirty="0" smtClean="0"/>
              <a:t> доступность приложений и данных из любого места</a:t>
            </a:r>
          </a:p>
          <a:p>
            <a:pPr algn="just">
              <a:spcBef>
                <a:spcPts val="600"/>
              </a:spcBef>
              <a:buFont typeface="Arial" pitchFamily="34" charset="0"/>
              <a:buChar char="•"/>
            </a:pPr>
            <a:r>
              <a:rPr lang="ru-RU" dirty="0" smtClean="0"/>
              <a:t> простота и удобство применения</a:t>
            </a:r>
          </a:p>
          <a:p>
            <a:pPr algn="just">
              <a:spcBef>
                <a:spcPts val="600"/>
              </a:spcBef>
              <a:buFont typeface="Arial" pitchFamily="34" charset="0"/>
              <a:buChar char="•"/>
            </a:pPr>
            <a:r>
              <a:rPr lang="ru-RU" dirty="0" smtClean="0"/>
              <a:t> не требуется переобучение</a:t>
            </a:r>
          </a:p>
          <a:p>
            <a:pPr algn="just">
              <a:spcBef>
                <a:spcPts val="600"/>
              </a:spcBef>
              <a:buFont typeface="Arial" pitchFamily="34" charset="0"/>
              <a:buChar char="•"/>
            </a:pPr>
            <a:r>
              <a:rPr lang="ru-RU" dirty="0" smtClean="0"/>
              <a:t> снижение расходов</a:t>
            </a:r>
          </a:p>
          <a:p>
            <a:pPr algn="just">
              <a:spcBef>
                <a:spcPts val="600"/>
              </a:spcBef>
              <a:buFont typeface="Arial" pitchFamily="34" charset="0"/>
              <a:buChar char="•"/>
            </a:pPr>
            <a:r>
              <a:rPr lang="ru-RU" dirty="0" smtClean="0"/>
              <a:t> автоматическое обновление</a:t>
            </a:r>
          </a:p>
          <a:p>
            <a:pPr algn="just">
              <a:spcBef>
                <a:spcPts val="600"/>
              </a:spcBef>
              <a:buFont typeface="Arial" pitchFamily="34" charset="0"/>
              <a:buChar char="•"/>
            </a:pPr>
            <a:r>
              <a:rPr lang="ru-RU" dirty="0" smtClean="0"/>
              <a:t> совместимость с локальными версиями</a:t>
            </a:r>
          </a:p>
          <a:p>
            <a:pPr algn="just">
              <a:spcBef>
                <a:spcPts val="600"/>
              </a:spcBef>
              <a:buFont typeface="Arial" pitchFamily="34" charset="0"/>
              <a:buChar char="•"/>
            </a:pPr>
            <a:r>
              <a:rPr lang="ru-RU" dirty="0" smtClean="0"/>
              <a:t> надежность и безопасность данных</a:t>
            </a:r>
          </a:p>
          <a:p>
            <a:pPr algn="just">
              <a:spcBef>
                <a:spcPts val="600"/>
              </a:spcBef>
              <a:buFont typeface="Arial" pitchFamily="34" charset="0"/>
              <a:buChar char="•"/>
            </a:pPr>
            <a:r>
              <a:rPr lang="ru-RU" dirty="0" smtClean="0"/>
              <a:t> постоянная доступность сервиса</a:t>
            </a:r>
          </a:p>
          <a:p>
            <a:pPr algn="just">
              <a:spcBef>
                <a:spcPts val="600"/>
              </a:spcBef>
              <a:buFont typeface="Arial" pitchFamily="34" charset="0"/>
              <a:buChar char="•"/>
            </a:pPr>
            <a:r>
              <a:rPr lang="ru-RU" dirty="0" smtClean="0"/>
              <a:t> техническая поддержка</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7166933" y="3220396"/>
            <a:ext cx="1571625" cy="1491904"/>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8903" y="180753"/>
            <a:ext cx="7360920" cy="570770"/>
          </a:xfrm>
        </p:spPr>
        <p:txBody>
          <a:bodyPr/>
          <a:lstStyle/>
          <a:p>
            <a:pPr algn="ctr"/>
            <a:r>
              <a:rPr lang="ru-RU" dirty="0" smtClean="0"/>
              <a:t>Спасибо за внимание!</a:t>
            </a:r>
            <a:endParaRPr lang="ru-RU" dirty="0"/>
          </a:p>
        </p:txBody>
      </p:sp>
      <p:pic>
        <p:nvPicPr>
          <p:cNvPr id="5" name="Picture 7"/>
          <p:cNvPicPr>
            <a:picLocks noChangeAspect="1" noChangeArrowheads="1"/>
          </p:cNvPicPr>
          <p:nvPr/>
        </p:nvPicPr>
        <p:blipFill>
          <a:blip r:embed="rId3" cstate="print"/>
          <a:srcRect/>
          <a:stretch>
            <a:fillRect/>
          </a:stretch>
        </p:blipFill>
        <p:spPr bwMode="auto">
          <a:xfrm>
            <a:off x="1856710" y="828481"/>
            <a:ext cx="1301159" cy="768470"/>
          </a:xfrm>
          <a:prstGeom prst="rect">
            <a:avLst/>
          </a:prstGeom>
          <a:noFill/>
          <a:ln w="9525">
            <a:noFill/>
            <a:miter lim="800000"/>
            <a:headEnd/>
            <a:tailEnd/>
          </a:ln>
        </p:spPr>
      </p:pic>
      <p:pic>
        <p:nvPicPr>
          <p:cNvPr id="6" name="Picture 8" descr="Для Кости"/>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72521" y="610047"/>
            <a:ext cx="966233" cy="1123734"/>
          </a:xfrm>
          <a:prstGeom prst="rect">
            <a:avLst/>
          </a:prstGeom>
          <a:noFill/>
          <a:ln w="9525">
            <a:noFill/>
            <a:miter lim="800000"/>
            <a:headEnd/>
            <a:tailEnd/>
          </a:ln>
        </p:spPr>
      </p:pic>
      <p:pic>
        <p:nvPicPr>
          <p:cNvPr id="7" name="Picture 2" descr="http://search.admramsa.com/images/inicio.png"/>
          <p:cNvPicPr>
            <a:picLocks noChangeAspect="1" noChangeArrowheads="1"/>
          </p:cNvPicPr>
          <p:nvPr/>
        </p:nvPicPr>
        <p:blipFill>
          <a:blip r:embed="rId5" cstate="print"/>
          <a:srcRect/>
          <a:stretch>
            <a:fillRect/>
          </a:stretch>
        </p:blipFill>
        <p:spPr bwMode="auto">
          <a:xfrm>
            <a:off x="180754" y="1788079"/>
            <a:ext cx="869838" cy="869838"/>
          </a:xfrm>
          <a:prstGeom prst="rect">
            <a:avLst/>
          </a:prstGeom>
          <a:noFill/>
          <a:ln w="9525">
            <a:noFill/>
            <a:miter lim="800000"/>
            <a:headEnd/>
            <a:tailEnd/>
          </a:ln>
        </p:spPr>
      </p:pic>
      <p:pic>
        <p:nvPicPr>
          <p:cNvPr id="8" name="Picture 4" descr="http://www.clker.com/cliparts/E/F/D/C/Z/9/email-hi.png"/>
          <p:cNvPicPr>
            <a:picLocks noChangeAspect="1" noChangeArrowheads="1"/>
          </p:cNvPicPr>
          <p:nvPr/>
        </p:nvPicPr>
        <p:blipFill>
          <a:blip r:embed="rId6" cstate="print"/>
          <a:srcRect/>
          <a:stretch>
            <a:fillRect/>
          </a:stretch>
        </p:blipFill>
        <p:spPr bwMode="auto">
          <a:xfrm>
            <a:off x="283941" y="3939981"/>
            <a:ext cx="668272" cy="674473"/>
          </a:xfrm>
          <a:prstGeom prst="rect">
            <a:avLst/>
          </a:prstGeom>
          <a:noFill/>
          <a:ln w="9525">
            <a:noFill/>
            <a:miter lim="800000"/>
            <a:headEnd/>
            <a:tailEnd/>
          </a:ln>
        </p:spPr>
      </p:pic>
      <p:sp>
        <p:nvSpPr>
          <p:cNvPr id="9" name="Прямоугольник 8"/>
          <p:cNvSpPr>
            <a:spLocks noChangeArrowheads="1"/>
          </p:cNvSpPr>
          <p:nvPr/>
        </p:nvSpPr>
        <p:spPr bwMode="auto">
          <a:xfrm>
            <a:off x="1041991" y="1935125"/>
            <a:ext cx="3615069" cy="2653034"/>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ru-RU" altLang="ru-RU" sz="1600" b="1" dirty="0">
                <a:solidFill>
                  <a:srgbClr val="000000"/>
                </a:solidFill>
                <a:latin typeface="Tahoma" pitchFamily="34" charset="0"/>
                <a:ea typeface="Tahoma" pitchFamily="34" charset="0"/>
                <a:cs typeface="Tahoma" pitchFamily="34" charset="0"/>
              </a:rPr>
              <a:t>Наш адрес:</a:t>
            </a:r>
          </a:p>
          <a:p>
            <a:pPr>
              <a:lnSpc>
                <a:spcPct val="80000"/>
              </a:lnSpc>
              <a:spcBef>
                <a:spcPct val="50000"/>
              </a:spcBef>
              <a:buSzPct val="120000"/>
            </a:pPr>
            <a:r>
              <a:rPr lang="ru-RU" altLang="ru-RU" sz="1600" dirty="0">
                <a:solidFill>
                  <a:srgbClr val="000000"/>
                </a:solidFill>
                <a:latin typeface="Tahoma" pitchFamily="34" charset="0"/>
                <a:ea typeface="Tahoma" pitchFamily="34" charset="0"/>
                <a:cs typeface="Tahoma" pitchFamily="34" charset="0"/>
              </a:rPr>
              <a:t>г. Москва</a:t>
            </a:r>
            <a:r>
              <a:rPr lang="en-US" altLang="ru-RU" sz="1600" dirty="0">
                <a:solidFill>
                  <a:srgbClr val="000000"/>
                </a:solidFill>
                <a:latin typeface="Tahoma" pitchFamily="34" charset="0"/>
                <a:ea typeface="Tahoma" pitchFamily="34" charset="0"/>
                <a:cs typeface="Tahoma" pitchFamily="34" charset="0"/>
              </a:rPr>
              <a:t>,</a:t>
            </a:r>
            <a:r>
              <a:rPr lang="ru-RU" altLang="ru-RU" sz="1600" dirty="0">
                <a:solidFill>
                  <a:srgbClr val="000000"/>
                </a:solidFill>
                <a:latin typeface="Tahoma" pitchFamily="34" charset="0"/>
                <a:ea typeface="Tahoma" pitchFamily="34" charset="0"/>
                <a:cs typeface="Tahoma" pitchFamily="34" charset="0"/>
              </a:rPr>
              <a:t> </a:t>
            </a:r>
            <a:r>
              <a:rPr lang="en-US" altLang="ru-RU" sz="1600" dirty="0" err="1">
                <a:solidFill>
                  <a:srgbClr val="000000"/>
                </a:solidFill>
                <a:latin typeface="Tahoma" pitchFamily="34" charset="0"/>
                <a:ea typeface="Tahoma" pitchFamily="34" charset="0"/>
                <a:cs typeface="Tahoma" pitchFamily="34" charset="0"/>
              </a:rPr>
              <a:t>ул</a:t>
            </a:r>
            <a:r>
              <a:rPr lang="en-US" altLang="ru-RU" sz="1600" dirty="0">
                <a:solidFill>
                  <a:srgbClr val="000000"/>
                </a:solidFill>
                <a:latin typeface="Tahoma" pitchFamily="34" charset="0"/>
                <a:ea typeface="Tahoma" pitchFamily="34" charset="0"/>
                <a:cs typeface="Tahoma" pitchFamily="34" charset="0"/>
              </a:rPr>
              <a:t>.</a:t>
            </a:r>
            <a:r>
              <a:rPr lang="ru-RU" altLang="ru-RU" sz="1600" dirty="0">
                <a:solidFill>
                  <a:srgbClr val="000000"/>
                </a:solidFill>
                <a:latin typeface="Tahoma" pitchFamily="34" charset="0"/>
                <a:ea typeface="Tahoma" pitchFamily="34" charset="0"/>
                <a:cs typeface="Tahoma" pitchFamily="34" charset="0"/>
              </a:rPr>
              <a:t> </a:t>
            </a:r>
            <a:r>
              <a:rPr lang="ru-RU" altLang="ru-RU" sz="1600" dirty="0" err="1">
                <a:solidFill>
                  <a:srgbClr val="000000"/>
                </a:solidFill>
                <a:latin typeface="Tahoma" pitchFamily="34" charset="0"/>
                <a:ea typeface="Tahoma" pitchFamily="34" charset="0"/>
                <a:cs typeface="Tahoma" pitchFamily="34" charset="0"/>
              </a:rPr>
              <a:t>Селезневская</a:t>
            </a:r>
            <a:r>
              <a:rPr lang="en-US" altLang="ru-RU" sz="1600" dirty="0">
                <a:solidFill>
                  <a:srgbClr val="000000"/>
                </a:solidFill>
                <a:latin typeface="Tahoma" pitchFamily="34" charset="0"/>
                <a:ea typeface="Tahoma" pitchFamily="34" charset="0"/>
                <a:cs typeface="Tahoma" pitchFamily="34" charset="0"/>
              </a:rPr>
              <a:t> </a:t>
            </a:r>
            <a:r>
              <a:rPr lang="ru-RU" altLang="ru-RU" sz="1600" dirty="0">
                <a:solidFill>
                  <a:srgbClr val="000000"/>
                </a:solidFill>
                <a:latin typeface="Tahoma" pitchFamily="34" charset="0"/>
                <a:ea typeface="Tahoma" pitchFamily="34" charset="0"/>
                <a:cs typeface="Tahoma" pitchFamily="34" charset="0"/>
              </a:rPr>
              <a:t>д. 21</a:t>
            </a:r>
          </a:p>
          <a:p>
            <a:pPr>
              <a:lnSpc>
                <a:spcPct val="80000"/>
              </a:lnSpc>
              <a:spcBef>
                <a:spcPct val="50000"/>
              </a:spcBef>
              <a:buSzPct val="120000"/>
            </a:pPr>
            <a:endParaRPr lang="en-US" altLang="ru-RU" sz="1600" dirty="0">
              <a:solidFill>
                <a:srgbClr val="000000"/>
              </a:solidFill>
              <a:latin typeface="Tahoma" pitchFamily="34" charset="0"/>
              <a:ea typeface="Tahoma" pitchFamily="34" charset="0"/>
              <a:cs typeface="Tahoma" pitchFamily="34" charset="0"/>
            </a:endParaRPr>
          </a:p>
          <a:p>
            <a:pPr eaLnBrk="1" hangingPunct="1">
              <a:lnSpc>
                <a:spcPct val="90000"/>
              </a:lnSpc>
              <a:spcBef>
                <a:spcPct val="50000"/>
              </a:spcBef>
            </a:pPr>
            <a:r>
              <a:rPr lang="ru-RU" altLang="ru-RU" sz="1600" b="1" dirty="0">
                <a:solidFill>
                  <a:srgbClr val="000000"/>
                </a:solidFill>
                <a:latin typeface="Tahoma" pitchFamily="34" charset="0"/>
                <a:ea typeface="Tahoma" pitchFamily="34" charset="0"/>
                <a:cs typeface="Tahoma" pitchFamily="34" charset="0"/>
              </a:rPr>
              <a:t>Телефон/Факс:</a:t>
            </a:r>
          </a:p>
          <a:p>
            <a:pPr eaLnBrk="1" hangingPunct="1">
              <a:lnSpc>
                <a:spcPct val="90000"/>
              </a:lnSpc>
              <a:spcBef>
                <a:spcPct val="50000"/>
              </a:spcBef>
            </a:pPr>
            <a:r>
              <a:rPr lang="ru-RU" altLang="ru-RU" sz="1600" dirty="0">
                <a:solidFill>
                  <a:srgbClr val="000000"/>
                </a:solidFill>
                <a:latin typeface="Tahoma" pitchFamily="34" charset="0"/>
                <a:ea typeface="Tahoma" pitchFamily="34" charset="0"/>
                <a:cs typeface="Tahoma" pitchFamily="34" charset="0"/>
              </a:rPr>
              <a:t>+7 (495</a:t>
            </a:r>
            <a:r>
              <a:rPr lang="en-US" altLang="ru-RU" sz="1600" dirty="0">
                <a:solidFill>
                  <a:srgbClr val="000000"/>
                </a:solidFill>
                <a:latin typeface="Tahoma" pitchFamily="34" charset="0"/>
                <a:ea typeface="Tahoma" pitchFamily="34" charset="0"/>
                <a:cs typeface="Tahoma" pitchFamily="34" charset="0"/>
              </a:rPr>
              <a:t>) </a:t>
            </a:r>
            <a:r>
              <a:rPr lang="ru-RU" altLang="ru-RU" sz="1600" dirty="0">
                <a:solidFill>
                  <a:srgbClr val="000000"/>
                </a:solidFill>
                <a:latin typeface="Tahoma" pitchFamily="34" charset="0"/>
                <a:ea typeface="Tahoma" pitchFamily="34" charset="0"/>
                <a:cs typeface="Tahoma" pitchFamily="34" charset="0"/>
              </a:rPr>
              <a:t>681</a:t>
            </a:r>
            <a:r>
              <a:rPr lang="en-US" altLang="ru-RU" sz="1600" dirty="0">
                <a:solidFill>
                  <a:srgbClr val="000000"/>
                </a:solidFill>
                <a:latin typeface="Tahoma" pitchFamily="34" charset="0"/>
                <a:ea typeface="Tahoma" pitchFamily="34" charset="0"/>
                <a:cs typeface="Tahoma" pitchFamily="34" charset="0"/>
              </a:rPr>
              <a:t>-</a:t>
            </a:r>
            <a:r>
              <a:rPr lang="ru-RU" altLang="ru-RU" sz="1600" dirty="0">
                <a:solidFill>
                  <a:srgbClr val="000000"/>
                </a:solidFill>
                <a:latin typeface="Tahoma" pitchFamily="34" charset="0"/>
                <a:ea typeface="Tahoma" pitchFamily="34" charset="0"/>
                <a:cs typeface="Tahoma" pitchFamily="34" charset="0"/>
              </a:rPr>
              <a:t>37-63</a:t>
            </a:r>
          </a:p>
          <a:p>
            <a:pPr eaLnBrk="1" hangingPunct="1">
              <a:lnSpc>
                <a:spcPct val="90000"/>
              </a:lnSpc>
              <a:spcBef>
                <a:spcPct val="50000"/>
              </a:spcBef>
            </a:pPr>
            <a:endParaRPr lang="en-US" altLang="ru-RU" sz="1600" dirty="0">
              <a:solidFill>
                <a:srgbClr val="000000"/>
              </a:solidFill>
              <a:latin typeface="Tahoma" pitchFamily="34" charset="0"/>
              <a:ea typeface="Tahoma" pitchFamily="34" charset="0"/>
              <a:cs typeface="Tahoma" pitchFamily="34" charset="0"/>
            </a:endParaRPr>
          </a:p>
          <a:p>
            <a:pPr eaLnBrk="1" hangingPunct="1">
              <a:lnSpc>
                <a:spcPct val="90000"/>
              </a:lnSpc>
              <a:spcBef>
                <a:spcPct val="50000"/>
              </a:spcBef>
            </a:pPr>
            <a:r>
              <a:rPr lang="en-US" altLang="ru-RU" sz="1600" b="1" dirty="0">
                <a:solidFill>
                  <a:srgbClr val="000000"/>
                </a:solidFill>
                <a:latin typeface="Tahoma" pitchFamily="34" charset="0"/>
                <a:ea typeface="Tahoma" pitchFamily="34" charset="0"/>
                <a:cs typeface="Tahoma" pitchFamily="34" charset="0"/>
              </a:rPr>
              <a:t>Internet</a:t>
            </a:r>
            <a:r>
              <a:rPr lang="ru-RU" altLang="ru-RU" sz="1600" b="1" dirty="0">
                <a:solidFill>
                  <a:srgbClr val="000000"/>
                </a:solidFill>
                <a:latin typeface="Tahoma" pitchFamily="34" charset="0"/>
                <a:ea typeface="Tahoma" pitchFamily="34" charset="0"/>
                <a:cs typeface="Tahoma" pitchFamily="34" charset="0"/>
              </a:rPr>
              <a:t>:   </a:t>
            </a:r>
            <a:r>
              <a:rPr lang="en-US" altLang="ru-RU" sz="1600" b="1" u="sng" dirty="0">
                <a:solidFill>
                  <a:srgbClr val="003399"/>
                </a:solidFill>
                <a:latin typeface="Tahoma" pitchFamily="34" charset="0"/>
                <a:ea typeface="Tahoma" pitchFamily="34" charset="0"/>
                <a:cs typeface="Tahoma" pitchFamily="34" charset="0"/>
                <a:hlinkClick r:id="rId7"/>
              </a:rPr>
              <a:t>www.solutions.1c.ru</a:t>
            </a:r>
            <a:endParaRPr lang="en-US" altLang="ru-RU" sz="1600" b="1" u="sng" dirty="0">
              <a:solidFill>
                <a:srgbClr val="003399"/>
              </a:solidFill>
              <a:latin typeface="Tahoma" pitchFamily="34" charset="0"/>
              <a:ea typeface="Tahoma" pitchFamily="34" charset="0"/>
              <a:cs typeface="Tahoma" pitchFamily="34" charset="0"/>
            </a:endParaRPr>
          </a:p>
          <a:p>
            <a:pPr>
              <a:lnSpc>
                <a:spcPct val="80000"/>
              </a:lnSpc>
              <a:spcBef>
                <a:spcPct val="50000"/>
              </a:spcBef>
              <a:buSzPct val="120000"/>
            </a:pPr>
            <a:r>
              <a:rPr lang="en-US" altLang="ru-RU" sz="1600" b="1" dirty="0">
                <a:solidFill>
                  <a:srgbClr val="000000"/>
                </a:solidFill>
                <a:latin typeface="Tahoma" pitchFamily="34" charset="0"/>
                <a:ea typeface="Tahoma" pitchFamily="34" charset="0"/>
                <a:cs typeface="Tahoma" pitchFamily="34" charset="0"/>
              </a:rPr>
              <a:t>E-mail:</a:t>
            </a:r>
            <a:r>
              <a:rPr lang="ru-RU" altLang="ru-RU" sz="1600" b="1" dirty="0">
                <a:solidFill>
                  <a:srgbClr val="000000"/>
                </a:solidFill>
                <a:latin typeface="Tahoma" pitchFamily="34" charset="0"/>
                <a:ea typeface="Tahoma" pitchFamily="34" charset="0"/>
                <a:cs typeface="Tahoma" pitchFamily="34" charset="0"/>
              </a:rPr>
              <a:t> </a:t>
            </a:r>
            <a:r>
              <a:rPr lang="en-US" altLang="ru-RU" sz="1600" b="1" dirty="0">
                <a:solidFill>
                  <a:srgbClr val="000000"/>
                </a:solidFill>
                <a:latin typeface="Tahoma" pitchFamily="34" charset="0"/>
                <a:ea typeface="Tahoma" pitchFamily="34" charset="0"/>
                <a:cs typeface="Tahoma" pitchFamily="34" charset="0"/>
              </a:rPr>
              <a:t>      </a:t>
            </a:r>
            <a:r>
              <a:rPr lang="en-US" altLang="ru-RU" sz="1600" b="1" dirty="0">
                <a:latin typeface="Tahoma" pitchFamily="34" charset="0"/>
                <a:ea typeface="Tahoma" pitchFamily="34" charset="0"/>
                <a:cs typeface="Tahoma" pitchFamily="34" charset="0"/>
                <a:hlinkClick r:id="rId8"/>
              </a:rPr>
              <a:t>ckt@1c.ru</a:t>
            </a:r>
            <a:endParaRPr lang="en-US" altLang="ru-RU" sz="1600" b="1" dirty="0">
              <a:latin typeface="Tahoma" pitchFamily="34" charset="0"/>
              <a:ea typeface="Tahoma" pitchFamily="34" charset="0"/>
              <a:cs typeface="Tahoma" pitchFamily="34" charset="0"/>
            </a:endParaRPr>
          </a:p>
        </p:txBody>
      </p:sp>
      <p:sp>
        <p:nvSpPr>
          <p:cNvPr id="10" name="Прямоугольник 9"/>
          <p:cNvSpPr>
            <a:spLocks noChangeArrowheads="1"/>
          </p:cNvSpPr>
          <p:nvPr/>
        </p:nvSpPr>
        <p:spPr bwMode="auto">
          <a:xfrm>
            <a:off x="4795283" y="1949570"/>
            <a:ext cx="4348717" cy="2853089"/>
          </a:xfrm>
          <a:prstGeom prst="rect">
            <a:avLst/>
          </a:prstGeom>
          <a:noFill/>
          <a:ln w="9525">
            <a:noFill/>
            <a:miter lim="800000"/>
            <a:headEnd/>
            <a:tailEnd/>
          </a:ln>
        </p:spPr>
        <p:txBody>
          <a:bodyPr wrap="square">
            <a:spAutoFit/>
          </a:bodyPr>
          <a:lstStyle/>
          <a:p>
            <a:pPr eaLnBrk="1" hangingPunct="1">
              <a:lnSpc>
                <a:spcPct val="90000"/>
              </a:lnSpc>
              <a:spcBef>
                <a:spcPts val="600"/>
              </a:spcBef>
            </a:pPr>
            <a:r>
              <a:rPr lang="ru-RU" altLang="ru-RU" sz="1600" b="1" dirty="0">
                <a:solidFill>
                  <a:srgbClr val="000000"/>
                </a:solidFill>
                <a:latin typeface="Tahoma" pitchFamily="34" charset="0"/>
                <a:ea typeface="Tahoma" pitchFamily="34" charset="0"/>
                <a:cs typeface="Tahoma" pitchFamily="34" charset="0"/>
              </a:rPr>
              <a:t>Адрес: </a:t>
            </a:r>
            <a:r>
              <a:rPr lang="ru-RU" altLang="ru-RU" sz="1600" dirty="0">
                <a:solidFill>
                  <a:srgbClr val="000000"/>
                </a:solidFill>
                <a:latin typeface="Tahoma" pitchFamily="34" charset="0"/>
                <a:ea typeface="Tahoma" pitchFamily="34" charset="0"/>
                <a:cs typeface="Tahoma" pitchFamily="34" charset="0"/>
              </a:rPr>
              <a:t>Казахстан, </a:t>
            </a:r>
          </a:p>
          <a:p>
            <a:pPr eaLnBrk="1" hangingPunct="1">
              <a:lnSpc>
                <a:spcPct val="90000"/>
              </a:lnSpc>
              <a:spcBef>
                <a:spcPts val="600"/>
              </a:spcBef>
            </a:pPr>
            <a:r>
              <a:rPr lang="ru-RU" altLang="ru-RU" sz="1600" dirty="0">
                <a:solidFill>
                  <a:srgbClr val="000000"/>
                </a:solidFill>
                <a:latin typeface="Tahoma" pitchFamily="34" charset="0"/>
                <a:ea typeface="Tahoma" pitchFamily="34" charset="0"/>
                <a:cs typeface="Tahoma" pitchFamily="34" charset="0"/>
              </a:rPr>
              <a:t>г. Усть-Каменогорск, ул. Казахстан д. 27</a:t>
            </a:r>
          </a:p>
          <a:p>
            <a:pPr>
              <a:lnSpc>
                <a:spcPct val="80000"/>
              </a:lnSpc>
              <a:spcBef>
                <a:spcPct val="50000"/>
              </a:spcBef>
              <a:buSzPct val="120000"/>
            </a:pPr>
            <a:endParaRPr lang="en-US" altLang="ru-RU" sz="1600" dirty="0">
              <a:solidFill>
                <a:srgbClr val="000000"/>
              </a:solidFill>
              <a:latin typeface="Tahoma" pitchFamily="34" charset="0"/>
              <a:ea typeface="Tahoma" pitchFamily="34" charset="0"/>
              <a:cs typeface="Tahoma" pitchFamily="34" charset="0"/>
            </a:endParaRPr>
          </a:p>
          <a:p>
            <a:pPr eaLnBrk="1" hangingPunct="1">
              <a:lnSpc>
                <a:spcPct val="90000"/>
              </a:lnSpc>
              <a:spcBef>
                <a:spcPct val="50000"/>
              </a:spcBef>
            </a:pPr>
            <a:r>
              <a:rPr lang="ru-RU" altLang="ru-RU" sz="1600" b="1" dirty="0">
                <a:solidFill>
                  <a:srgbClr val="000000"/>
                </a:solidFill>
                <a:latin typeface="Tahoma" pitchFamily="34" charset="0"/>
                <a:ea typeface="Tahoma" pitchFamily="34" charset="0"/>
                <a:cs typeface="Tahoma" pitchFamily="34" charset="0"/>
              </a:rPr>
              <a:t>Телефон: </a:t>
            </a:r>
            <a:r>
              <a:rPr lang="ru-RU" altLang="ru-RU" sz="1600" dirty="0">
                <a:solidFill>
                  <a:srgbClr val="000000"/>
                </a:solidFill>
                <a:latin typeface="Tahoma" pitchFamily="34" charset="0"/>
                <a:ea typeface="Tahoma" pitchFamily="34" charset="0"/>
                <a:cs typeface="Tahoma" pitchFamily="34" charset="0"/>
              </a:rPr>
              <a:t>+7 (7232</a:t>
            </a:r>
            <a:r>
              <a:rPr lang="en-US" altLang="ru-RU" sz="1600" dirty="0">
                <a:solidFill>
                  <a:srgbClr val="000000"/>
                </a:solidFill>
                <a:latin typeface="Tahoma" pitchFamily="34" charset="0"/>
                <a:ea typeface="Tahoma" pitchFamily="34" charset="0"/>
                <a:cs typeface="Tahoma" pitchFamily="34" charset="0"/>
              </a:rPr>
              <a:t>) </a:t>
            </a:r>
            <a:r>
              <a:rPr lang="ru-RU" altLang="ru-RU" sz="1600" dirty="0">
                <a:solidFill>
                  <a:srgbClr val="000000"/>
                </a:solidFill>
                <a:latin typeface="Tahoma" pitchFamily="34" charset="0"/>
                <a:ea typeface="Tahoma" pitchFamily="34" charset="0"/>
                <a:cs typeface="Tahoma" pitchFamily="34" charset="0"/>
              </a:rPr>
              <a:t>20</a:t>
            </a:r>
            <a:r>
              <a:rPr lang="en-US" altLang="ru-RU" sz="1600" dirty="0">
                <a:solidFill>
                  <a:srgbClr val="000000"/>
                </a:solidFill>
                <a:latin typeface="Tahoma" pitchFamily="34" charset="0"/>
                <a:ea typeface="Tahoma" pitchFamily="34" charset="0"/>
                <a:cs typeface="Tahoma" pitchFamily="34" charset="0"/>
              </a:rPr>
              <a:t>-</a:t>
            </a:r>
            <a:r>
              <a:rPr lang="ru-RU" altLang="ru-RU" sz="1600" dirty="0">
                <a:solidFill>
                  <a:srgbClr val="000000"/>
                </a:solidFill>
                <a:latin typeface="Tahoma" pitchFamily="34" charset="0"/>
                <a:ea typeface="Tahoma" pitchFamily="34" charset="0"/>
                <a:cs typeface="Tahoma" pitchFamily="34" charset="0"/>
              </a:rPr>
              <a:t>30-80 </a:t>
            </a:r>
          </a:p>
          <a:p>
            <a:pPr eaLnBrk="1" hangingPunct="1">
              <a:lnSpc>
                <a:spcPct val="90000"/>
              </a:lnSpc>
              <a:spcBef>
                <a:spcPct val="50000"/>
              </a:spcBef>
            </a:pPr>
            <a:endParaRPr lang="en-US" altLang="ru-RU" sz="1600" dirty="0">
              <a:solidFill>
                <a:srgbClr val="000000"/>
              </a:solidFill>
              <a:latin typeface="Tahoma" pitchFamily="34" charset="0"/>
              <a:ea typeface="Tahoma" pitchFamily="34" charset="0"/>
              <a:cs typeface="Tahoma" pitchFamily="34" charset="0"/>
            </a:endParaRPr>
          </a:p>
          <a:p>
            <a:pPr eaLnBrk="1" hangingPunct="1">
              <a:lnSpc>
                <a:spcPct val="90000"/>
              </a:lnSpc>
              <a:spcBef>
                <a:spcPct val="50000"/>
              </a:spcBef>
            </a:pPr>
            <a:endParaRPr lang="ru-RU" altLang="ru-RU" sz="1600" b="1" dirty="0">
              <a:solidFill>
                <a:srgbClr val="000000"/>
              </a:solidFill>
              <a:latin typeface="Tahoma" pitchFamily="34" charset="0"/>
              <a:ea typeface="Tahoma" pitchFamily="34" charset="0"/>
              <a:cs typeface="Tahoma" pitchFamily="34" charset="0"/>
            </a:endParaRPr>
          </a:p>
          <a:p>
            <a:pPr eaLnBrk="1" hangingPunct="1">
              <a:lnSpc>
                <a:spcPct val="90000"/>
              </a:lnSpc>
              <a:spcBef>
                <a:spcPct val="50000"/>
              </a:spcBef>
            </a:pPr>
            <a:r>
              <a:rPr lang="en-US" altLang="ru-RU" sz="1600" b="1" dirty="0">
                <a:solidFill>
                  <a:srgbClr val="000000"/>
                </a:solidFill>
                <a:latin typeface="Tahoma" pitchFamily="34" charset="0"/>
                <a:ea typeface="Tahoma" pitchFamily="34" charset="0"/>
                <a:cs typeface="Tahoma" pitchFamily="34" charset="0"/>
              </a:rPr>
              <a:t>Internet</a:t>
            </a:r>
            <a:r>
              <a:rPr lang="ru-RU" altLang="ru-RU" sz="1600" b="1" dirty="0">
                <a:solidFill>
                  <a:srgbClr val="000000"/>
                </a:solidFill>
                <a:latin typeface="Tahoma" pitchFamily="34" charset="0"/>
                <a:ea typeface="Tahoma" pitchFamily="34" charset="0"/>
                <a:cs typeface="Tahoma" pitchFamily="34" charset="0"/>
              </a:rPr>
              <a:t>: </a:t>
            </a:r>
            <a:r>
              <a:rPr lang="en-US" altLang="ru-RU" sz="1600" b="1" u="sng" dirty="0">
                <a:solidFill>
                  <a:srgbClr val="003399"/>
                </a:solidFill>
                <a:latin typeface="Tahoma" pitchFamily="34" charset="0"/>
                <a:ea typeface="Tahoma" pitchFamily="34" charset="0"/>
                <a:cs typeface="Tahoma" pitchFamily="34" charset="0"/>
                <a:hlinkClick r:id="rId9"/>
              </a:rPr>
              <a:t>http://</a:t>
            </a:r>
            <a:r>
              <a:rPr lang="ru-RU" altLang="ru-RU" sz="1600" b="1" u="sng" dirty="0">
                <a:solidFill>
                  <a:srgbClr val="003399"/>
                </a:solidFill>
                <a:latin typeface="Tahoma" pitchFamily="34" charset="0"/>
                <a:ea typeface="Tahoma" pitchFamily="34" charset="0"/>
                <a:cs typeface="Tahoma" pitchFamily="34" charset="0"/>
                <a:hlinkClick r:id="rId9"/>
              </a:rPr>
              <a:t>1</a:t>
            </a:r>
            <a:r>
              <a:rPr lang="en-US" altLang="ru-RU" sz="1600" b="1" u="sng" dirty="0">
                <a:solidFill>
                  <a:srgbClr val="003399"/>
                </a:solidFill>
                <a:latin typeface="Tahoma" pitchFamily="34" charset="0"/>
                <a:ea typeface="Tahoma" pitchFamily="34" charset="0"/>
                <a:cs typeface="Tahoma" pitchFamily="34" charset="0"/>
                <a:hlinkClick r:id="rId9"/>
              </a:rPr>
              <a:t>c-rating.kz/sol/</a:t>
            </a:r>
            <a:r>
              <a:rPr lang="en-US" altLang="ru-RU" sz="1600" b="1" u="sng" dirty="0" err="1">
                <a:solidFill>
                  <a:srgbClr val="003399"/>
                </a:solidFill>
                <a:latin typeface="Tahoma" pitchFamily="34" charset="0"/>
                <a:ea typeface="Tahoma" pitchFamily="34" charset="0"/>
                <a:cs typeface="Tahoma" pitchFamily="34" charset="0"/>
                <a:hlinkClick r:id="rId9"/>
              </a:rPr>
              <a:t>pharm_retail</a:t>
            </a:r>
            <a:endParaRPr lang="en-US" altLang="ru-RU" sz="1600" b="1" u="sng" dirty="0">
              <a:solidFill>
                <a:srgbClr val="003399"/>
              </a:solidFill>
              <a:latin typeface="Tahoma" pitchFamily="34" charset="0"/>
              <a:ea typeface="Tahoma" pitchFamily="34" charset="0"/>
              <a:cs typeface="Tahoma" pitchFamily="34" charset="0"/>
            </a:endParaRPr>
          </a:p>
          <a:p>
            <a:pPr>
              <a:lnSpc>
                <a:spcPct val="80000"/>
              </a:lnSpc>
              <a:spcBef>
                <a:spcPct val="50000"/>
              </a:spcBef>
              <a:buSzPct val="120000"/>
            </a:pPr>
            <a:r>
              <a:rPr lang="en-US" altLang="ru-RU" sz="1600" b="1" dirty="0">
                <a:solidFill>
                  <a:srgbClr val="000000"/>
                </a:solidFill>
                <a:latin typeface="Tahoma" pitchFamily="34" charset="0"/>
                <a:ea typeface="Tahoma" pitchFamily="34" charset="0"/>
                <a:cs typeface="Tahoma" pitchFamily="34" charset="0"/>
              </a:rPr>
              <a:t>E-mail:</a:t>
            </a:r>
            <a:r>
              <a:rPr lang="ru-RU" altLang="ru-RU" sz="1600" b="1" dirty="0">
                <a:solidFill>
                  <a:srgbClr val="000000"/>
                </a:solidFill>
                <a:latin typeface="Tahoma" pitchFamily="34" charset="0"/>
                <a:ea typeface="Tahoma" pitchFamily="34" charset="0"/>
                <a:cs typeface="Tahoma" pitchFamily="34" charset="0"/>
              </a:rPr>
              <a:t> </a:t>
            </a:r>
            <a:r>
              <a:rPr lang="en-US" altLang="ru-RU" sz="1600" b="1" dirty="0">
                <a:latin typeface="Tahoma" pitchFamily="34" charset="0"/>
                <a:ea typeface="Tahoma" pitchFamily="34" charset="0"/>
                <a:cs typeface="Tahoma" pitchFamily="34" charset="0"/>
                <a:hlinkClick r:id="rId10"/>
              </a:rPr>
              <a:t>med@1c-rating.kz</a:t>
            </a:r>
            <a:r>
              <a:rPr lang="en-US" altLang="ru-RU" sz="1600" dirty="0">
                <a:solidFill>
                  <a:schemeClr val="accent2"/>
                </a:solidFill>
                <a:latin typeface="Tahoma" pitchFamily="34" charset="0"/>
                <a:ea typeface="Tahoma" pitchFamily="34" charset="0"/>
                <a:cs typeface="Tahoma" pitchFamily="34" charset="0"/>
              </a:rPr>
              <a:t> </a:t>
            </a:r>
            <a:endParaRPr lang="en-US" altLang="ru-RU" sz="1600" b="1" dirty="0">
              <a:latin typeface="Tahoma" pitchFamily="34" charset="0"/>
              <a:ea typeface="Tahoma" pitchFamily="34" charset="0"/>
              <a:cs typeface="Tahoma" pitchFamily="34" charset="0"/>
            </a:endParaRPr>
          </a:p>
        </p:txBody>
      </p:sp>
      <p:pic>
        <p:nvPicPr>
          <p:cNvPr id="11" name="Рисунок 5"/>
          <p:cNvPicPr>
            <a:picLocks noChangeAspect="1"/>
          </p:cNvPicPr>
          <p:nvPr/>
        </p:nvPicPr>
        <p:blipFill>
          <a:blip r:embed="rId11" cstate="print"/>
          <a:srcRect/>
          <a:stretch>
            <a:fillRect/>
          </a:stretch>
        </p:blipFill>
        <p:spPr bwMode="auto">
          <a:xfrm>
            <a:off x="283940" y="2923429"/>
            <a:ext cx="689979" cy="68067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3628" y="326708"/>
            <a:ext cx="7360920" cy="434340"/>
          </a:xfrm>
        </p:spPr>
        <p:txBody>
          <a:bodyPr>
            <a:normAutofit/>
          </a:bodyPr>
          <a:lstStyle/>
          <a:p>
            <a:r>
              <a:rPr lang="ru-RU" altLang="ru-RU" dirty="0" smtClean="0"/>
              <a:t>Структура розничной сети</a:t>
            </a:r>
            <a:endParaRPr lang="ru-RU" dirty="0"/>
          </a:p>
        </p:txBody>
      </p:sp>
      <p:sp>
        <p:nvSpPr>
          <p:cNvPr id="4" name="Rectangle 5"/>
          <p:cNvSpPr>
            <a:spLocks noGrp="1" noChangeArrowheads="1"/>
          </p:cNvSpPr>
          <p:nvPr>
            <p:ph type="subTitle" idx="1"/>
          </p:nvPr>
        </p:nvSpPr>
        <p:spPr bwMode="auto">
          <a:xfrm>
            <a:off x="480060" y="768668"/>
            <a:ext cx="8428616" cy="1586343"/>
          </a:xfrm>
          <a:prstGeom prst="rect">
            <a:avLst/>
          </a:prstGeom>
          <a:noFill/>
          <a:ln w="9525">
            <a:noFill/>
            <a:miter lim="800000"/>
            <a:headEnd/>
            <a:tailEnd/>
          </a:ln>
        </p:spPr>
        <p:txBody>
          <a:bodyPr lIns="92075" tIns="46038" rIns="92075" bIns="46038"/>
          <a:lstStyle/>
          <a:p>
            <a:pPr marL="131763" lvl="2" indent="-131763" algn="just" eaLnBrk="1" hangingPunct="1">
              <a:lnSpc>
                <a:spcPct val="90000"/>
              </a:lnSpc>
              <a:spcBef>
                <a:spcPts val="600"/>
              </a:spcBef>
              <a:spcAft>
                <a:spcPts val="600"/>
              </a:spcAft>
              <a:buClr>
                <a:schemeClr val="tx1"/>
              </a:buClr>
              <a:buFont typeface="Arial" pitchFamily="34" charset="0"/>
              <a:buChar char="•"/>
            </a:pPr>
            <a:r>
              <a:rPr lang="ru-RU" altLang="ru-RU" sz="1600" dirty="0"/>
              <a:t>Розничная аптечная сеть может состоять из любого количества аптек</a:t>
            </a:r>
          </a:p>
          <a:p>
            <a:pPr marL="131763" lvl="2" indent="-131763" algn="just" eaLnBrk="1" hangingPunct="1">
              <a:lnSpc>
                <a:spcPct val="90000"/>
              </a:lnSpc>
              <a:spcBef>
                <a:spcPts val="600"/>
              </a:spcBef>
              <a:spcAft>
                <a:spcPts val="600"/>
              </a:spcAft>
              <a:buClr>
                <a:schemeClr val="tx1"/>
              </a:buClr>
              <a:buFont typeface="Arial" pitchFamily="34" charset="0"/>
              <a:buChar char="•"/>
            </a:pPr>
            <a:r>
              <a:rPr lang="ru-RU" altLang="ru-RU" sz="1600" dirty="0"/>
              <a:t>Аптеки могут взаимодействовать непосредственно с центральным офисом или через центральный узел, который объединяет несколько аптек</a:t>
            </a:r>
          </a:p>
          <a:p>
            <a:pPr marL="131763" lvl="2" indent="-131763" algn="just" eaLnBrk="1" hangingPunct="1">
              <a:lnSpc>
                <a:spcPct val="90000"/>
              </a:lnSpc>
              <a:spcBef>
                <a:spcPts val="600"/>
              </a:spcBef>
              <a:spcAft>
                <a:spcPts val="600"/>
              </a:spcAft>
              <a:buClr>
                <a:schemeClr val="tx1"/>
              </a:buClr>
              <a:buFont typeface="Arial" pitchFamily="34" charset="0"/>
              <a:buChar char="•"/>
            </a:pPr>
            <a:r>
              <a:rPr lang="ru-RU" altLang="ru-RU" sz="1600" dirty="0"/>
              <a:t>При взаимодействии аптеки и центрального офиса все данные по магазину обобщаются</a:t>
            </a:r>
          </a:p>
          <a:p>
            <a:pPr marL="131763" lvl="2" indent="-131763" algn="just" eaLnBrk="1" hangingPunct="1">
              <a:lnSpc>
                <a:spcPct val="90000"/>
              </a:lnSpc>
              <a:spcBef>
                <a:spcPts val="600"/>
              </a:spcBef>
              <a:spcAft>
                <a:spcPts val="600"/>
              </a:spcAft>
              <a:buClr>
                <a:schemeClr val="tx1"/>
              </a:buClr>
              <a:buFont typeface="Arial" pitchFamily="34" charset="0"/>
              <a:buChar char="•"/>
            </a:pPr>
            <a:endParaRPr lang="ru-RU" altLang="ru-RU" sz="1600" dirty="0"/>
          </a:p>
          <a:p>
            <a:pPr marL="131763" lvl="2" indent="-131763" algn="just" eaLnBrk="1" hangingPunct="1">
              <a:lnSpc>
                <a:spcPct val="90000"/>
              </a:lnSpc>
              <a:spcBef>
                <a:spcPts val="600"/>
              </a:spcBef>
              <a:spcAft>
                <a:spcPts val="600"/>
              </a:spcAft>
              <a:buClr>
                <a:schemeClr val="tx1"/>
              </a:buClr>
              <a:buFont typeface="Arial" pitchFamily="34" charset="0"/>
              <a:buChar char="•"/>
            </a:pPr>
            <a:endParaRPr lang="ru-RU" altLang="ru-RU" sz="1600" dirty="0"/>
          </a:p>
          <a:p>
            <a:pPr marL="131763" lvl="2" indent="-131763" algn="just" eaLnBrk="1" hangingPunct="1">
              <a:lnSpc>
                <a:spcPct val="90000"/>
              </a:lnSpc>
              <a:spcBef>
                <a:spcPts val="600"/>
              </a:spcBef>
              <a:spcAft>
                <a:spcPts val="600"/>
              </a:spcAft>
              <a:buClr>
                <a:schemeClr val="tx1"/>
              </a:buClr>
              <a:buFont typeface="Arial" pitchFamily="34" charset="0"/>
              <a:buChar char="•"/>
            </a:pPr>
            <a:endParaRPr lang="ru-RU" altLang="ru-RU" sz="1600" dirty="0"/>
          </a:p>
          <a:p>
            <a:pPr marL="131763" lvl="2" indent="-131763" algn="just" eaLnBrk="1" hangingPunct="1">
              <a:lnSpc>
                <a:spcPct val="90000"/>
              </a:lnSpc>
              <a:spcBef>
                <a:spcPts val="600"/>
              </a:spcBef>
              <a:spcAft>
                <a:spcPts val="600"/>
              </a:spcAft>
              <a:buClr>
                <a:schemeClr val="tx1"/>
              </a:buClr>
              <a:buFont typeface="Arial" pitchFamily="34" charset="0"/>
              <a:buChar char="•"/>
            </a:pPr>
            <a:endParaRPr lang="ru-RU" altLang="ru-RU" sz="1600" dirty="0"/>
          </a:p>
          <a:p>
            <a:pPr marL="131763" lvl="2" indent="-131763" algn="just" eaLnBrk="1" hangingPunct="1">
              <a:lnSpc>
                <a:spcPct val="90000"/>
              </a:lnSpc>
              <a:spcBef>
                <a:spcPts val="600"/>
              </a:spcBef>
              <a:spcAft>
                <a:spcPts val="600"/>
              </a:spcAft>
              <a:buClr>
                <a:schemeClr val="tx1"/>
              </a:buClr>
              <a:buFont typeface="Arial" pitchFamily="34" charset="0"/>
              <a:buChar char="•"/>
            </a:pPr>
            <a:endParaRPr lang="ru-RU" altLang="ru-RU" sz="1600" dirty="0"/>
          </a:p>
        </p:txBody>
      </p:sp>
      <p:pic>
        <p:nvPicPr>
          <p:cNvPr id="5" name="Picture 4"/>
          <p:cNvPicPr>
            <a:picLocks noChangeAspect="1" noChangeArrowheads="1"/>
          </p:cNvPicPr>
          <p:nvPr/>
        </p:nvPicPr>
        <p:blipFill>
          <a:blip r:embed="rId2" cstate="print">
            <a:lum bright="-10000" contrast="10000"/>
          </a:blip>
          <a:srcRect/>
          <a:stretch>
            <a:fillRect/>
          </a:stretch>
        </p:blipFill>
        <p:spPr bwMode="auto">
          <a:xfrm>
            <a:off x="2179076" y="2211483"/>
            <a:ext cx="4732711" cy="280427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altLang="ru-RU" dirty="0" smtClean="0"/>
              <a:t>Внутренняя структура магазина</a:t>
            </a:r>
            <a:endParaRPr lang="ru-RU" dirty="0"/>
          </a:p>
        </p:txBody>
      </p:sp>
      <p:sp>
        <p:nvSpPr>
          <p:cNvPr id="4" name="Rectangle 5"/>
          <p:cNvSpPr>
            <a:spLocks noGrp="1" noChangeArrowheads="1"/>
          </p:cNvSpPr>
          <p:nvPr>
            <p:ph type="subTitle" idx="1"/>
          </p:nvPr>
        </p:nvSpPr>
        <p:spPr bwMode="auto">
          <a:xfrm>
            <a:off x="480059" y="931653"/>
            <a:ext cx="3496717" cy="3787508"/>
          </a:xfrm>
          <a:prstGeom prst="rect">
            <a:avLst/>
          </a:prstGeom>
          <a:noFill/>
          <a:ln w="9525">
            <a:noFill/>
            <a:miter lim="800000"/>
            <a:headEnd/>
            <a:tailEnd/>
          </a:ln>
        </p:spPr>
        <p:txBody>
          <a:bodyPr lIns="92075" tIns="46038" rIns="92075" bIns="46038"/>
          <a:lstStyle/>
          <a:p>
            <a:pPr marL="0" lvl="2" algn="l" eaLnBrk="1" hangingPunct="1">
              <a:lnSpc>
                <a:spcPct val="90000"/>
              </a:lnSpc>
              <a:spcBef>
                <a:spcPts val="600"/>
              </a:spcBef>
              <a:spcAft>
                <a:spcPts val="600"/>
              </a:spcAft>
              <a:buClr>
                <a:schemeClr val="tx1"/>
              </a:buClr>
            </a:pPr>
            <a:r>
              <a:rPr lang="ru-RU" altLang="ru-RU" sz="1600" b="1" dirty="0"/>
              <a:t>В состав магазина может входить:</a:t>
            </a:r>
            <a:endParaRPr lang="en-US" altLang="ru-RU" sz="1600" b="1" dirty="0"/>
          </a:p>
          <a:p>
            <a:pPr eaLnBrk="1" hangingPunct="1">
              <a:spcBef>
                <a:spcPts val="600"/>
              </a:spcBef>
              <a:spcAft>
                <a:spcPts val="600"/>
              </a:spcAft>
              <a:buClr>
                <a:schemeClr val="tx1"/>
              </a:buClr>
              <a:buFont typeface="Arial" pitchFamily="34" charset="0"/>
              <a:buChar char="•"/>
            </a:pPr>
            <a:r>
              <a:rPr lang="ru-RU" altLang="ru-RU" sz="1600" dirty="0"/>
              <a:t> Любое количество складов (торговых залов, складских помещений)</a:t>
            </a:r>
            <a:endParaRPr lang="en-US" altLang="ru-RU" sz="1600" dirty="0"/>
          </a:p>
          <a:p>
            <a:pPr eaLnBrk="1" hangingPunct="1">
              <a:spcBef>
                <a:spcPts val="600"/>
              </a:spcBef>
              <a:spcAft>
                <a:spcPts val="600"/>
              </a:spcAft>
              <a:buClr>
                <a:schemeClr val="tx1"/>
              </a:buClr>
              <a:buFont typeface="Arial" pitchFamily="34" charset="0"/>
              <a:buChar char="•"/>
            </a:pPr>
            <a:r>
              <a:rPr lang="ru-RU" altLang="ru-RU" sz="1600" dirty="0"/>
              <a:t> Любое количество касс, с помощью которых реализуется товар</a:t>
            </a:r>
          </a:p>
          <a:p>
            <a:pPr marL="0" lvl="2" algn="l" eaLnBrk="1" hangingPunct="1">
              <a:lnSpc>
                <a:spcPct val="90000"/>
              </a:lnSpc>
              <a:spcBef>
                <a:spcPts val="600"/>
              </a:spcBef>
              <a:spcAft>
                <a:spcPts val="600"/>
              </a:spcAft>
              <a:buClr>
                <a:schemeClr val="tx1"/>
              </a:buClr>
            </a:pPr>
            <a:endParaRPr lang="ru-RU" altLang="ru-RU" sz="1600" b="1" dirty="0" smtClean="0"/>
          </a:p>
          <a:p>
            <a:pPr marL="0" lvl="2" algn="l" eaLnBrk="1" hangingPunct="1">
              <a:lnSpc>
                <a:spcPct val="90000"/>
              </a:lnSpc>
              <a:spcBef>
                <a:spcPts val="600"/>
              </a:spcBef>
              <a:spcAft>
                <a:spcPts val="600"/>
              </a:spcAft>
              <a:buClr>
                <a:schemeClr val="tx1"/>
              </a:buClr>
            </a:pPr>
            <a:r>
              <a:rPr lang="ru-RU" altLang="ru-RU" sz="1600" b="1" dirty="0" smtClean="0"/>
              <a:t>В </a:t>
            </a:r>
            <a:r>
              <a:rPr lang="ru-RU" altLang="ru-RU" sz="1600" b="1" dirty="0"/>
              <a:t>магазине могут осуществляться как розничные, так и оптовые продажи</a:t>
            </a:r>
          </a:p>
          <a:p>
            <a:pPr marL="131763" lvl="2" indent="-131763" algn="l" eaLnBrk="1" hangingPunct="1">
              <a:lnSpc>
                <a:spcPct val="90000"/>
              </a:lnSpc>
              <a:spcBef>
                <a:spcPts val="600"/>
              </a:spcBef>
              <a:spcAft>
                <a:spcPts val="600"/>
              </a:spcAft>
              <a:buClr>
                <a:schemeClr val="tx1"/>
              </a:buClr>
              <a:buFont typeface="Arial" pitchFamily="34" charset="0"/>
              <a:buChar char="•"/>
            </a:pPr>
            <a:endParaRPr lang="ru-RU" altLang="ru-RU" sz="1600" dirty="0"/>
          </a:p>
          <a:p>
            <a:pPr marL="131763" lvl="2" indent="-131763" algn="l" eaLnBrk="1" hangingPunct="1">
              <a:lnSpc>
                <a:spcPct val="90000"/>
              </a:lnSpc>
              <a:spcBef>
                <a:spcPts val="600"/>
              </a:spcBef>
              <a:spcAft>
                <a:spcPts val="600"/>
              </a:spcAft>
              <a:buClr>
                <a:schemeClr val="tx1"/>
              </a:buClr>
              <a:buFont typeface="Arial" pitchFamily="34" charset="0"/>
              <a:buChar char="•"/>
            </a:pPr>
            <a:endParaRPr lang="ru-RU" altLang="ru-RU" sz="1600" dirty="0"/>
          </a:p>
          <a:p>
            <a:pPr marL="131763" lvl="2" indent="-131763" algn="l" eaLnBrk="1" hangingPunct="1">
              <a:lnSpc>
                <a:spcPct val="90000"/>
              </a:lnSpc>
              <a:spcBef>
                <a:spcPts val="600"/>
              </a:spcBef>
              <a:spcAft>
                <a:spcPts val="600"/>
              </a:spcAft>
              <a:buClr>
                <a:schemeClr val="tx1"/>
              </a:buClr>
              <a:buFont typeface="Arial" pitchFamily="34" charset="0"/>
              <a:buChar char="•"/>
            </a:pPr>
            <a:endParaRPr lang="ru-RU" altLang="ru-RU" sz="1600" dirty="0"/>
          </a:p>
          <a:p>
            <a:pPr marL="131763" lvl="2" indent="-131763" algn="l" eaLnBrk="1" hangingPunct="1">
              <a:lnSpc>
                <a:spcPct val="90000"/>
              </a:lnSpc>
              <a:spcBef>
                <a:spcPts val="600"/>
              </a:spcBef>
              <a:spcAft>
                <a:spcPts val="600"/>
              </a:spcAft>
              <a:buClr>
                <a:schemeClr val="tx1"/>
              </a:buClr>
              <a:buFont typeface="Arial" pitchFamily="34" charset="0"/>
              <a:buChar char="•"/>
            </a:pPr>
            <a:endParaRPr lang="ru-RU" altLang="ru-RU" sz="1600" dirty="0"/>
          </a:p>
          <a:p>
            <a:pPr marL="131763" lvl="2" indent="-131763" algn="l" eaLnBrk="1" hangingPunct="1">
              <a:lnSpc>
                <a:spcPct val="90000"/>
              </a:lnSpc>
              <a:spcBef>
                <a:spcPts val="600"/>
              </a:spcBef>
              <a:spcAft>
                <a:spcPts val="600"/>
              </a:spcAft>
              <a:buClr>
                <a:schemeClr val="tx1"/>
              </a:buClr>
              <a:buFont typeface="Arial" pitchFamily="34" charset="0"/>
              <a:buChar char="•"/>
            </a:pPr>
            <a:endParaRPr lang="ru-RU" altLang="ru-RU" sz="1600" dirty="0"/>
          </a:p>
        </p:txBody>
      </p:sp>
      <p:pic>
        <p:nvPicPr>
          <p:cNvPr id="5" name="Picture 2"/>
          <p:cNvPicPr>
            <a:picLocks noChangeAspect="1" noChangeArrowheads="1"/>
          </p:cNvPicPr>
          <p:nvPr/>
        </p:nvPicPr>
        <p:blipFill>
          <a:blip r:embed="rId2" cstate="print"/>
          <a:srcRect/>
          <a:stretch>
            <a:fillRect/>
          </a:stretch>
        </p:blipFill>
        <p:spPr bwMode="auto">
          <a:xfrm>
            <a:off x="3720350" y="974355"/>
            <a:ext cx="5195050" cy="3781093"/>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9588" y="317183"/>
            <a:ext cx="7640235" cy="434340"/>
          </a:xfrm>
        </p:spPr>
        <p:txBody>
          <a:bodyPr>
            <a:noAutofit/>
          </a:bodyPr>
          <a:lstStyle/>
          <a:p>
            <a:r>
              <a:rPr lang="ru-RU" altLang="ru-RU" dirty="0" smtClean="0"/>
              <a:t>Работа в режиме распределенной информационной базы</a:t>
            </a:r>
            <a:br>
              <a:rPr lang="ru-RU" altLang="ru-RU" dirty="0" smtClean="0"/>
            </a:br>
            <a:endParaRPr lang="ru-RU" dirty="0"/>
          </a:p>
        </p:txBody>
      </p:sp>
      <p:sp>
        <p:nvSpPr>
          <p:cNvPr id="4" name="Rectangle 5"/>
          <p:cNvSpPr>
            <a:spLocks noGrp="1" noChangeArrowheads="1"/>
          </p:cNvSpPr>
          <p:nvPr>
            <p:ph type="subTitle" idx="1"/>
          </p:nvPr>
        </p:nvSpPr>
        <p:spPr bwMode="auto">
          <a:xfrm>
            <a:off x="247651" y="1104181"/>
            <a:ext cx="8446770" cy="3614980"/>
          </a:xfrm>
          <a:prstGeom prst="rect">
            <a:avLst/>
          </a:prstGeom>
          <a:noFill/>
          <a:ln w="9525">
            <a:noFill/>
            <a:miter lim="800000"/>
            <a:headEnd/>
            <a:tailEnd/>
          </a:ln>
        </p:spPr>
        <p:txBody>
          <a:bodyPr lIns="92075" tIns="46038" rIns="92075" bIns="46038"/>
          <a:lstStyle/>
          <a:p>
            <a:pPr marL="179388" lvl="2" indent="-3175" algn="just" eaLnBrk="1" hangingPunct="1">
              <a:lnSpc>
                <a:spcPct val="90000"/>
              </a:lnSpc>
              <a:spcBef>
                <a:spcPts val="600"/>
              </a:spcBef>
              <a:spcAft>
                <a:spcPts val="600"/>
              </a:spcAft>
              <a:buClr>
                <a:schemeClr val="tx1"/>
              </a:buClr>
              <a:buFont typeface="Arial" pitchFamily="34" charset="0"/>
              <a:buChar char="•"/>
              <a:defRPr/>
            </a:pPr>
            <a:r>
              <a:rPr lang="ru-RU" altLang="ru-RU" sz="1600" dirty="0"/>
              <a:t> Программа позволяет использовать работу в режиме распределенной информационной базы (РИБ)</a:t>
            </a:r>
          </a:p>
          <a:p>
            <a:pPr marL="179388" lvl="2" indent="-3175" algn="just" eaLnBrk="1" hangingPunct="1">
              <a:lnSpc>
                <a:spcPct val="90000"/>
              </a:lnSpc>
              <a:spcBef>
                <a:spcPts val="600"/>
              </a:spcBef>
              <a:spcAft>
                <a:spcPts val="600"/>
              </a:spcAft>
              <a:buClr>
                <a:schemeClr val="tx1"/>
              </a:buClr>
              <a:buFont typeface="Arial" pitchFamily="34" charset="0"/>
              <a:buChar char="•"/>
              <a:defRPr/>
            </a:pPr>
            <a:r>
              <a:rPr lang="ru-RU" altLang="ru-RU" sz="1600" dirty="0"/>
              <a:t> На каждую кассу ставится отдельный узел РИБ</a:t>
            </a:r>
          </a:p>
          <a:p>
            <a:pPr marL="179388" lvl="2" indent="-3175" algn="just" eaLnBrk="1" hangingPunct="1">
              <a:lnSpc>
                <a:spcPct val="90000"/>
              </a:lnSpc>
              <a:spcBef>
                <a:spcPts val="600"/>
              </a:spcBef>
              <a:spcAft>
                <a:spcPts val="600"/>
              </a:spcAft>
              <a:buClr>
                <a:schemeClr val="tx1"/>
              </a:buClr>
              <a:buFont typeface="Arial" pitchFamily="34" charset="0"/>
              <a:buChar char="•"/>
              <a:defRPr/>
            </a:pPr>
            <a:r>
              <a:rPr lang="ru-RU" altLang="ru-RU" sz="1600" dirty="0"/>
              <a:t> Используется в магазинах, где установлено несколько касс, и на каждой кассе работает отдельный сеанс «1С:Предприятия», подключенный к серверу в файловом варианте</a:t>
            </a:r>
          </a:p>
          <a:p>
            <a:pPr algn="just">
              <a:spcBef>
                <a:spcPts val="600"/>
              </a:spcBef>
              <a:spcAft>
                <a:spcPts val="600"/>
              </a:spcAft>
              <a:defRPr/>
            </a:pPr>
            <a:r>
              <a:rPr lang="ru-RU" altLang="ru-RU" sz="1600" b="1" dirty="0"/>
              <a:t>Работа в режиме РИБ позволит решить следующие проблемы:</a:t>
            </a:r>
          </a:p>
          <a:p>
            <a:pPr marL="176213" lvl="1" algn="just" eaLnBrk="1" hangingPunct="1">
              <a:lnSpc>
                <a:spcPct val="90000"/>
              </a:lnSpc>
              <a:spcBef>
                <a:spcPts val="600"/>
              </a:spcBef>
              <a:spcAft>
                <a:spcPts val="600"/>
              </a:spcAft>
              <a:buClr>
                <a:schemeClr val="tx1"/>
              </a:buClr>
              <a:buFont typeface="Arial" pitchFamily="34" charset="0"/>
              <a:buChar char="•"/>
              <a:defRPr/>
            </a:pPr>
            <a:r>
              <a:rPr lang="ru-RU" altLang="ru-RU" sz="1600" dirty="0"/>
              <a:t> Обеспечит на кассах большую производительность по сравнению с многопользовательским режимом работы</a:t>
            </a:r>
          </a:p>
          <a:p>
            <a:pPr marL="176213" lvl="1" algn="just" eaLnBrk="1" hangingPunct="1">
              <a:lnSpc>
                <a:spcPct val="90000"/>
              </a:lnSpc>
              <a:spcBef>
                <a:spcPts val="600"/>
              </a:spcBef>
              <a:spcAft>
                <a:spcPts val="600"/>
              </a:spcAft>
              <a:buClr>
                <a:schemeClr val="tx1"/>
              </a:buClr>
              <a:buFont typeface="Arial" pitchFamily="34" charset="0"/>
              <a:buChar char="•"/>
              <a:defRPr/>
            </a:pPr>
            <a:r>
              <a:rPr lang="ru-RU" altLang="ru-RU" sz="1600" dirty="0"/>
              <a:t> Обеспечит независимость работы касс от работы локальной сети</a:t>
            </a:r>
          </a:p>
          <a:p>
            <a:pPr marL="176213" lvl="1" algn="just" eaLnBrk="1" hangingPunct="1">
              <a:lnSpc>
                <a:spcPct val="90000"/>
              </a:lnSpc>
              <a:spcBef>
                <a:spcPts val="600"/>
              </a:spcBef>
              <a:spcAft>
                <a:spcPts val="600"/>
              </a:spcAft>
              <a:buClr>
                <a:schemeClr val="tx1"/>
              </a:buClr>
              <a:buFont typeface="Arial" pitchFamily="34" charset="0"/>
              <a:buChar char="•"/>
              <a:defRPr/>
            </a:pPr>
            <a:r>
              <a:rPr lang="ru-RU" altLang="ru-RU" sz="1600" dirty="0"/>
              <a:t> Обеспечит независимость работы касс от работы сервера</a:t>
            </a:r>
          </a:p>
          <a:p>
            <a:pPr marL="131763" lvl="2" indent="-131763" algn="just" eaLnBrk="1" hangingPunct="1">
              <a:lnSpc>
                <a:spcPct val="90000"/>
              </a:lnSpc>
              <a:spcBef>
                <a:spcPts val="600"/>
              </a:spcBef>
              <a:spcAft>
                <a:spcPts val="600"/>
              </a:spcAft>
              <a:buClr>
                <a:srgbClr val="CC0000"/>
              </a:buClr>
              <a:buFont typeface="Wingdings" charset="2"/>
              <a:buChar char="§"/>
              <a:defRPr/>
            </a:pPr>
            <a:endParaRPr lang="ru-RU" altLang="ru-RU" sz="1600" dirty="0"/>
          </a:p>
          <a:p>
            <a:pPr marL="131763" lvl="2" indent="-131763" algn="just" eaLnBrk="1" hangingPunct="1">
              <a:lnSpc>
                <a:spcPct val="90000"/>
              </a:lnSpc>
              <a:spcBef>
                <a:spcPts val="600"/>
              </a:spcBef>
              <a:spcAft>
                <a:spcPts val="600"/>
              </a:spcAft>
              <a:buClr>
                <a:srgbClr val="CC0000"/>
              </a:buClr>
              <a:buFont typeface="Wingdings" charset="2"/>
              <a:buChar char="§"/>
              <a:defRPr/>
            </a:pPr>
            <a:endParaRPr lang="ru-RU" altLang="ru-RU" sz="1600" dirty="0"/>
          </a:p>
          <a:p>
            <a:pPr marL="131763" lvl="2" indent="-131763" algn="just" eaLnBrk="1" hangingPunct="1">
              <a:lnSpc>
                <a:spcPct val="90000"/>
              </a:lnSpc>
              <a:spcBef>
                <a:spcPts val="600"/>
              </a:spcBef>
              <a:spcAft>
                <a:spcPts val="600"/>
              </a:spcAft>
              <a:buClr>
                <a:srgbClr val="CC0000"/>
              </a:buClr>
              <a:buFont typeface="Wingdings" charset="2"/>
              <a:buChar char="§"/>
              <a:defRPr/>
            </a:pPr>
            <a:endParaRPr lang="ru-RU" altLang="ru-RU" sz="1600" dirty="0"/>
          </a:p>
          <a:p>
            <a:pPr marL="131763" lvl="2" indent="-131763" algn="just" eaLnBrk="1" hangingPunct="1">
              <a:lnSpc>
                <a:spcPct val="90000"/>
              </a:lnSpc>
              <a:spcBef>
                <a:spcPts val="600"/>
              </a:spcBef>
              <a:spcAft>
                <a:spcPts val="600"/>
              </a:spcAft>
              <a:buClr>
                <a:srgbClr val="CC0000"/>
              </a:buClr>
              <a:buFont typeface="Wingdings" charset="2"/>
              <a:buChar char="§"/>
              <a:defRPr/>
            </a:pPr>
            <a:endParaRPr lang="ru-RU" altLang="ru-RU" sz="1600" dirty="0"/>
          </a:p>
          <a:p>
            <a:pPr marL="131763" lvl="2" indent="-131763" algn="just" eaLnBrk="1" hangingPunct="1">
              <a:lnSpc>
                <a:spcPct val="90000"/>
              </a:lnSpc>
              <a:spcBef>
                <a:spcPts val="600"/>
              </a:spcBef>
              <a:spcAft>
                <a:spcPts val="600"/>
              </a:spcAft>
              <a:buClr>
                <a:srgbClr val="CC0000"/>
              </a:buClr>
              <a:buFont typeface="Wingdings" charset="2"/>
              <a:buChar char="§"/>
              <a:defRPr/>
            </a:pPr>
            <a:endParaRPr lang="ru-RU" altLang="ru-RU" sz="1600" dirty="0"/>
          </a:p>
          <a:p>
            <a:pPr marL="131763" lvl="2" indent="-131763" algn="just" eaLnBrk="1" hangingPunct="1">
              <a:lnSpc>
                <a:spcPct val="90000"/>
              </a:lnSpc>
              <a:spcBef>
                <a:spcPts val="600"/>
              </a:spcBef>
              <a:spcAft>
                <a:spcPts val="600"/>
              </a:spcAft>
              <a:buClr>
                <a:srgbClr val="CC0000"/>
              </a:buClr>
              <a:buFont typeface="Wingdings" charset="2"/>
              <a:buChar char="§"/>
              <a:defRPr/>
            </a:pPr>
            <a:endParaRPr lang="ru-RU" altLang="ru-RU"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bwMode="auto">
          <a:prstGeom prst="rect">
            <a:avLst/>
          </a:prstGeom>
          <a:noFill/>
          <a:ln w="9525">
            <a:noFill/>
            <a:miter lim="800000"/>
            <a:headEnd/>
            <a:tailEnd/>
          </a:ln>
        </p:spPr>
        <p:txBody>
          <a:bodyPr lIns="92075" tIns="46038" rIns="92075" bIns="46038" anchor="ctr"/>
          <a:lstStyle/>
          <a:p>
            <a:pPr eaLnBrk="1" hangingPunct="1">
              <a:lnSpc>
                <a:spcPct val="80000"/>
              </a:lnSpc>
            </a:pPr>
            <a:r>
              <a:rPr lang="ru-RU" altLang="ru-RU" b="1" dirty="0"/>
              <a:t>Учет лекарственных средств</a:t>
            </a:r>
          </a:p>
        </p:txBody>
      </p:sp>
      <p:sp>
        <p:nvSpPr>
          <p:cNvPr id="6" name="Rectangle 5"/>
          <p:cNvSpPr>
            <a:spLocks noChangeArrowheads="1"/>
          </p:cNvSpPr>
          <p:nvPr/>
        </p:nvSpPr>
        <p:spPr bwMode="auto">
          <a:xfrm>
            <a:off x="257270" y="761627"/>
            <a:ext cx="8449702" cy="4086418"/>
          </a:xfrm>
          <a:prstGeom prst="rect">
            <a:avLst/>
          </a:prstGeom>
          <a:noFill/>
          <a:ln w="9525">
            <a:noFill/>
            <a:miter lim="800000"/>
            <a:headEnd/>
            <a:tailEnd/>
          </a:ln>
        </p:spPr>
        <p:txBody>
          <a:bodyPr lIns="92075" tIns="46038" rIns="92075" bIns="46038"/>
          <a:lstStyle/>
          <a:p>
            <a:pPr marL="176213" lvl="2" eaLnBrk="1" hangingPunct="1">
              <a:lnSpc>
                <a:spcPct val="90000"/>
              </a:lnSpc>
              <a:spcBef>
                <a:spcPts val="600"/>
              </a:spcBef>
              <a:spcAft>
                <a:spcPts val="300"/>
              </a:spcAft>
              <a:buClr>
                <a:schemeClr val="tx1"/>
              </a:buClr>
              <a:buFont typeface="Arial" pitchFamily="34" charset="0"/>
              <a:buChar char="•"/>
              <a:defRPr/>
            </a:pPr>
            <a:r>
              <a:rPr lang="ru-RU" altLang="ru-RU" sz="1400" dirty="0" smtClean="0">
                <a:latin typeface="Tahoma" pitchFamily="34" charset="0"/>
                <a:ea typeface="Tahoma" pitchFamily="34" charset="0"/>
                <a:cs typeface="Tahoma" pitchFamily="34" charset="0"/>
              </a:rPr>
              <a:t> Информация </a:t>
            </a:r>
            <a:r>
              <a:rPr lang="ru-RU" altLang="ru-RU" sz="1400" dirty="0">
                <a:latin typeface="Tahoma" pitchFamily="34" charset="0"/>
                <a:ea typeface="Tahoma" pitchFamily="34" charset="0"/>
                <a:cs typeface="Tahoma" pitchFamily="34" charset="0"/>
              </a:rPr>
              <a:t>о лекарственных средствах хранится в справочнике «Номенклатура»</a:t>
            </a:r>
          </a:p>
          <a:p>
            <a:pPr marL="176213" lvl="2" eaLnBrk="1" hangingPunct="1">
              <a:lnSpc>
                <a:spcPct val="90000"/>
              </a:lnSpc>
              <a:spcBef>
                <a:spcPts val="600"/>
              </a:spcBef>
              <a:spcAft>
                <a:spcPts val="300"/>
              </a:spcAft>
              <a:buClr>
                <a:schemeClr val="tx1"/>
              </a:buClr>
              <a:buFont typeface="Arial" pitchFamily="34" charset="0"/>
              <a:buChar char="•"/>
              <a:defRPr/>
            </a:pPr>
            <a:r>
              <a:rPr lang="ru-RU" altLang="ru-RU" sz="1400" dirty="0" smtClean="0">
                <a:latin typeface="Tahoma" pitchFamily="34" charset="0"/>
                <a:ea typeface="Tahoma" pitchFamily="34" charset="0"/>
                <a:cs typeface="Tahoma" pitchFamily="34" charset="0"/>
              </a:rPr>
              <a:t> Учет </a:t>
            </a:r>
            <a:r>
              <a:rPr lang="ru-RU" altLang="ru-RU" sz="1400" dirty="0">
                <a:latin typeface="Tahoma" pitchFamily="34" charset="0"/>
                <a:ea typeface="Tahoma" pitchFamily="34" charset="0"/>
                <a:cs typeface="Tahoma" pitchFamily="34" charset="0"/>
              </a:rPr>
              <a:t>лекарственных средств ведется в разрезе серий и характеристик</a:t>
            </a:r>
            <a:r>
              <a:rPr lang="en-US" altLang="ru-RU" sz="1400" dirty="0">
                <a:latin typeface="Tahoma" pitchFamily="34" charset="0"/>
                <a:ea typeface="Tahoma" pitchFamily="34" charset="0"/>
                <a:cs typeface="Tahoma" pitchFamily="34" charset="0"/>
              </a:rPr>
              <a:t> </a:t>
            </a:r>
            <a:r>
              <a:rPr lang="ru-RU" altLang="ru-RU" sz="1400" dirty="0">
                <a:latin typeface="Tahoma" pitchFamily="34" charset="0"/>
                <a:ea typeface="Tahoma" pitchFamily="34" charset="0"/>
                <a:cs typeface="Tahoma" pitchFamily="34" charset="0"/>
              </a:rPr>
              <a:t>лекарственных </a:t>
            </a:r>
            <a:r>
              <a:rPr lang="ru-RU" altLang="ru-RU" sz="1400" dirty="0" smtClean="0">
                <a:latin typeface="Tahoma" pitchFamily="34" charset="0"/>
                <a:ea typeface="Tahoma" pitchFamily="34" charset="0"/>
                <a:cs typeface="Tahoma" pitchFamily="34" charset="0"/>
              </a:rPr>
              <a:t>средств</a:t>
            </a:r>
          </a:p>
          <a:p>
            <a:pPr marL="176213" lvl="2" eaLnBrk="1" hangingPunct="1">
              <a:lnSpc>
                <a:spcPct val="90000"/>
              </a:lnSpc>
              <a:spcBef>
                <a:spcPts val="600"/>
              </a:spcBef>
              <a:spcAft>
                <a:spcPts val="300"/>
              </a:spcAft>
              <a:buClr>
                <a:schemeClr val="tx1"/>
              </a:buClr>
              <a:buFont typeface="Arial" pitchFamily="34" charset="0"/>
              <a:buChar char="•"/>
              <a:defRPr/>
            </a:pPr>
            <a:endParaRPr lang="ru-RU" altLang="ru-RU" sz="1400" dirty="0">
              <a:latin typeface="Tahoma" pitchFamily="34" charset="0"/>
              <a:ea typeface="Tahoma" pitchFamily="34" charset="0"/>
              <a:cs typeface="Tahoma" pitchFamily="34" charset="0"/>
            </a:endParaRPr>
          </a:p>
          <a:p>
            <a:pPr marL="176213" lvl="1" eaLnBrk="1" hangingPunct="1">
              <a:lnSpc>
                <a:spcPct val="90000"/>
              </a:lnSpc>
              <a:spcBef>
                <a:spcPts val="600"/>
              </a:spcBef>
              <a:spcAft>
                <a:spcPts val="300"/>
              </a:spcAft>
              <a:buClr>
                <a:schemeClr val="tx1"/>
              </a:buClr>
              <a:buFont typeface="Arial" pitchFamily="34" charset="0"/>
              <a:buChar char="•"/>
              <a:defRPr/>
            </a:pPr>
            <a:r>
              <a:rPr lang="ru-RU" altLang="ru-RU" sz="1400" dirty="0" smtClean="0">
                <a:latin typeface="Tahoma" pitchFamily="34" charset="0"/>
                <a:ea typeface="Tahoma" pitchFamily="34" charset="0"/>
                <a:cs typeface="Tahoma" pitchFamily="34" charset="0"/>
              </a:rPr>
              <a:t> Торговое наименование</a:t>
            </a:r>
          </a:p>
          <a:p>
            <a:pPr marL="176213" lvl="1" eaLnBrk="1" hangingPunct="1">
              <a:lnSpc>
                <a:spcPct val="90000"/>
              </a:lnSpc>
              <a:spcBef>
                <a:spcPts val="600"/>
              </a:spcBef>
              <a:spcAft>
                <a:spcPts val="300"/>
              </a:spcAft>
              <a:buClr>
                <a:schemeClr val="tx1"/>
              </a:buClr>
              <a:buFont typeface="Arial" pitchFamily="34" charset="0"/>
              <a:buChar char="•"/>
              <a:defRPr/>
            </a:pPr>
            <a:r>
              <a:rPr lang="ru-RU" altLang="ru-RU" sz="1400" dirty="0" smtClean="0">
                <a:latin typeface="Tahoma" pitchFamily="34" charset="0"/>
                <a:ea typeface="Tahoma" pitchFamily="34" charset="0"/>
                <a:cs typeface="Tahoma" pitchFamily="34" charset="0"/>
              </a:rPr>
              <a:t> Международное </a:t>
            </a:r>
            <a:br>
              <a:rPr lang="ru-RU" altLang="ru-RU" sz="1400" dirty="0" smtClean="0">
                <a:latin typeface="Tahoma" pitchFamily="34" charset="0"/>
                <a:ea typeface="Tahoma" pitchFamily="34" charset="0"/>
                <a:cs typeface="Tahoma" pitchFamily="34" charset="0"/>
              </a:rPr>
            </a:br>
            <a:r>
              <a:rPr lang="ru-RU" altLang="ru-RU" sz="1400" dirty="0" smtClean="0">
                <a:latin typeface="Tahoma" pitchFamily="34" charset="0"/>
                <a:ea typeface="Tahoma" pitchFamily="34" charset="0"/>
                <a:cs typeface="Tahoma" pitchFamily="34" charset="0"/>
              </a:rPr>
              <a:t>непатентованное </a:t>
            </a:r>
            <a:br>
              <a:rPr lang="ru-RU" altLang="ru-RU" sz="1400" dirty="0" smtClean="0">
                <a:latin typeface="Tahoma" pitchFamily="34" charset="0"/>
                <a:ea typeface="Tahoma" pitchFamily="34" charset="0"/>
                <a:cs typeface="Tahoma" pitchFamily="34" charset="0"/>
              </a:rPr>
            </a:br>
            <a:r>
              <a:rPr lang="ru-RU" altLang="ru-RU" sz="1400" dirty="0" smtClean="0">
                <a:latin typeface="Tahoma" pitchFamily="34" charset="0"/>
                <a:ea typeface="Tahoma" pitchFamily="34" charset="0"/>
                <a:cs typeface="Tahoma" pitchFamily="34" charset="0"/>
              </a:rPr>
              <a:t>наименование (МНН)</a:t>
            </a:r>
          </a:p>
          <a:p>
            <a:pPr marL="176213" lvl="1" eaLnBrk="1" hangingPunct="1">
              <a:lnSpc>
                <a:spcPct val="90000"/>
              </a:lnSpc>
              <a:spcBef>
                <a:spcPts val="600"/>
              </a:spcBef>
              <a:spcAft>
                <a:spcPts val="300"/>
              </a:spcAft>
              <a:buClr>
                <a:schemeClr val="tx1"/>
              </a:buClr>
              <a:buFont typeface="Arial" pitchFamily="34" charset="0"/>
              <a:buChar char="•"/>
              <a:defRPr/>
            </a:pPr>
            <a:r>
              <a:rPr lang="ru-RU" altLang="ru-RU" sz="1400" dirty="0" smtClean="0">
                <a:latin typeface="Tahoma" pitchFamily="34" charset="0"/>
                <a:ea typeface="Tahoma" pitchFamily="34" charset="0"/>
                <a:cs typeface="Tahoma" pitchFamily="34" charset="0"/>
              </a:rPr>
              <a:t> Фармакологическая группа</a:t>
            </a:r>
          </a:p>
          <a:p>
            <a:pPr marL="176213" lvl="1" eaLnBrk="1" hangingPunct="1">
              <a:lnSpc>
                <a:spcPct val="90000"/>
              </a:lnSpc>
              <a:spcBef>
                <a:spcPts val="600"/>
              </a:spcBef>
              <a:spcAft>
                <a:spcPts val="300"/>
              </a:spcAft>
              <a:buClr>
                <a:schemeClr val="tx1"/>
              </a:buClr>
              <a:buFont typeface="Arial" pitchFamily="34" charset="0"/>
              <a:buChar char="•"/>
              <a:defRPr/>
            </a:pPr>
            <a:r>
              <a:rPr lang="ru-RU" altLang="ru-RU" sz="1400" dirty="0" smtClean="0">
                <a:latin typeface="Tahoma" pitchFamily="34" charset="0"/>
                <a:ea typeface="Tahoma" pitchFamily="34" charset="0"/>
                <a:cs typeface="Tahoma" pitchFamily="34" charset="0"/>
              </a:rPr>
              <a:t> Основное действующее</a:t>
            </a:r>
            <a:br>
              <a:rPr lang="ru-RU" altLang="ru-RU" sz="1400" dirty="0" smtClean="0">
                <a:latin typeface="Tahoma" pitchFamily="34" charset="0"/>
                <a:ea typeface="Tahoma" pitchFamily="34" charset="0"/>
                <a:cs typeface="Tahoma" pitchFamily="34" charset="0"/>
              </a:rPr>
            </a:br>
            <a:r>
              <a:rPr lang="ru-RU" altLang="ru-RU" sz="1400" dirty="0" smtClean="0">
                <a:latin typeface="Tahoma" pitchFamily="34" charset="0"/>
                <a:ea typeface="Tahoma" pitchFamily="34" charset="0"/>
                <a:cs typeface="Tahoma" pitchFamily="34" charset="0"/>
              </a:rPr>
              <a:t>вещество</a:t>
            </a:r>
          </a:p>
          <a:p>
            <a:pPr marL="176213" lvl="1" eaLnBrk="1" hangingPunct="1">
              <a:lnSpc>
                <a:spcPct val="90000"/>
              </a:lnSpc>
              <a:spcBef>
                <a:spcPts val="600"/>
              </a:spcBef>
              <a:spcAft>
                <a:spcPts val="300"/>
              </a:spcAft>
              <a:buClr>
                <a:schemeClr val="tx1"/>
              </a:buClr>
              <a:buFont typeface="Arial" pitchFamily="34" charset="0"/>
              <a:buChar char="•"/>
              <a:defRPr/>
            </a:pPr>
            <a:r>
              <a:rPr lang="ru-RU" altLang="ru-RU" sz="1400" dirty="0" smtClean="0">
                <a:latin typeface="Tahoma" pitchFamily="34" charset="0"/>
                <a:ea typeface="Tahoma" pitchFamily="34" charset="0"/>
                <a:cs typeface="Tahoma" pitchFamily="34" charset="0"/>
              </a:rPr>
              <a:t> Отпуск без рецепта</a:t>
            </a:r>
          </a:p>
          <a:p>
            <a:pPr marL="176213" lvl="1" eaLnBrk="1" hangingPunct="1">
              <a:lnSpc>
                <a:spcPct val="90000"/>
              </a:lnSpc>
              <a:spcBef>
                <a:spcPts val="600"/>
              </a:spcBef>
              <a:spcAft>
                <a:spcPts val="300"/>
              </a:spcAft>
              <a:buClr>
                <a:schemeClr val="tx1"/>
              </a:buClr>
              <a:buFont typeface="Arial" pitchFamily="34" charset="0"/>
              <a:buChar char="•"/>
              <a:defRPr/>
            </a:pPr>
            <a:r>
              <a:rPr lang="ru-RU" altLang="ru-RU" sz="1400" dirty="0" smtClean="0">
                <a:latin typeface="Tahoma" pitchFamily="34" charset="0"/>
                <a:ea typeface="Tahoma" pitchFamily="34" charset="0"/>
                <a:cs typeface="Tahoma" pitchFamily="34" charset="0"/>
              </a:rPr>
              <a:t> Психотропные вещества</a:t>
            </a:r>
          </a:p>
          <a:p>
            <a:pPr marL="176213" lvl="1" eaLnBrk="1" hangingPunct="1">
              <a:lnSpc>
                <a:spcPct val="90000"/>
              </a:lnSpc>
              <a:spcBef>
                <a:spcPts val="600"/>
              </a:spcBef>
              <a:spcAft>
                <a:spcPts val="300"/>
              </a:spcAft>
              <a:buClr>
                <a:schemeClr val="tx1"/>
              </a:buClr>
              <a:buFont typeface="Arial" pitchFamily="34" charset="0"/>
              <a:buChar char="•"/>
              <a:defRPr/>
            </a:pPr>
            <a:r>
              <a:rPr lang="ru-RU" altLang="ru-RU" sz="1400" dirty="0" smtClean="0">
                <a:latin typeface="Tahoma" pitchFamily="34" charset="0"/>
                <a:ea typeface="Tahoma" pitchFamily="34" charset="0"/>
                <a:cs typeface="Tahoma" pitchFamily="34" charset="0"/>
              </a:rPr>
              <a:t> </a:t>
            </a:r>
            <a:r>
              <a:rPr lang="ru-RU" altLang="ru-RU" sz="1400" dirty="0" err="1" smtClean="0">
                <a:latin typeface="Tahoma" pitchFamily="34" charset="0"/>
                <a:ea typeface="Tahoma" pitchFamily="34" charset="0"/>
                <a:cs typeface="Tahoma" pitchFamily="34" charset="0"/>
              </a:rPr>
              <a:t>Прекурсоры</a:t>
            </a:r>
            <a:endParaRPr lang="ru-RU" altLang="ru-RU" sz="1400" dirty="0" smtClean="0">
              <a:latin typeface="Tahoma" pitchFamily="34" charset="0"/>
              <a:ea typeface="Tahoma" pitchFamily="34" charset="0"/>
              <a:cs typeface="Tahoma" pitchFamily="34" charset="0"/>
            </a:endParaRPr>
          </a:p>
          <a:p>
            <a:pPr marL="176213" lvl="1" eaLnBrk="1" hangingPunct="1">
              <a:lnSpc>
                <a:spcPct val="90000"/>
              </a:lnSpc>
              <a:spcBef>
                <a:spcPts val="600"/>
              </a:spcBef>
              <a:spcAft>
                <a:spcPts val="300"/>
              </a:spcAft>
              <a:buClr>
                <a:schemeClr val="tx1"/>
              </a:buClr>
              <a:buFont typeface="Arial" pitchFamily="34" charset="0"/>
              <a:buChar char="•"/>
              <a:defRPr/>
            </a:pPr>
            <a:r>
              <a:rPr lang="ru-RU" altLang="ru-RU" sz="1400" dirty="0" smtClean="0">
                <a:latin typeface="Tahoma" pitchFamily="34" charset="0"/>
                <a:ea typeface="Tahoma" pitchFamily="34" charset="0"/>
                <a:cs typeface="Tahoma" pitchFamily="34" charset="0"/>
              </a:rPr>
              <a:t> Наркотические вещества</a:t>
            </a:r>
          </a:p>
          <a:p>
            <a:pPr marL="131763" lvl="2" indent="-131763" eaLnBrk="1" hangingPunct="1">
              <a:lnSpc>
                <a:spcPct val="90000"/>
              </a:lnSpc>
              <a:spcBef>
                <a:spcPct val="10000"/>
              </a:spcBef>
              <a:spcAft>
                <a:spcPct val="50000"/>
              </a:spcAft>
              <a:buClr>
                <a:schemeClr val="tx1"/>
              </a:buClr>
              <a:buFont typeface="Arial" pitchFamily="34" charset="0"/>
              <a:buChar char="•"/>
              <a:defRPr/>
            </a:pPr>
            <a:endParaRPr lang="ru-RU" altLang="ru-RU" sz="1400" dirty="0">
              <a:latin typeface="Tahoma" pitchFamily="34" charset="0"/>
              <a:ea typeface="Tahoma" pitchFamily="34" charset="0"/>
              <a:cs typeface="Tahoma" pitchFamily="34" charset="0"/>
            </a:endParaRPr>
          </a:p>
          <a:p>
            <a:pPr marL="131763" lvl="2" indent="-131763" eaLnBrk="1" hangingPunct="1">
              <a:lnSpc>
                <a:spcPct val="90000"/>
              </a:lnSpc>
              <a:spcBef>
                <a:spcPct val="10000"/>
              </a:spcBef>
              <a:spcAft>
                <a:spcPct val="50000"/>
              </a:spcAft>
              <a:buClr>
                <a:schemeClr val="tx1"/>
              </a:buClr>
              <a:buFont typeface="Arial" pitchFamily="34" charset="0"/>
              <a:buChar char="•"/>
              <a:defRPr/>
            </a:pPr>
            <a:endParaRPr lang="ru-RU" altLang="ru-RU" sz="1400" dirty="0">
              <a:latin typeface="Tahoma" pitchFamily="34" charset="0"/>
              <a:ea typeface="Tahoma" pitchFamily="34" charset="0"/>
              <a:cs typeface="Tahoma" pitchFamily="34" charset="0"/>
            </a:endParaRPr>
          </a:p>
        </p:txBody>
      </p:sp>
      <p:sp>
        <p:nvSpPr>
          <p:cNvPr id="7" name="Прямоугольник 4"/>
          <p:cNvSpPr>
            <a:spLocks noChangeArrowheads="1"/>
          </p:cNvSpPr>
          <p:nvPr/>
        </p:nvSpPr>
        <p:spPr bwMode="auto">
          <a:xfrm>
            <a:off x="325927" y="1346270"/>
            <a:ext cx="6575332" cy="329321"/>
          </a:xfrm>
          <a:prstGeom prst="rect">
            <a:avLst/>
          </a:prstGeom>
          <a:noFill/>
          <a:ln w="9525">
            <a:noFill/>
            <a:miter lim="800000"/>
            <a:headEnd/>
            <a:tailEnd/>
          </a:ln>
        </p:spPr>
        <p:txBody>
          <a:bodyPr wrap="square">
            <a:spAutoFit/>
          </a:bodyPr>
          <a:lstStyle/>
          <a:p>
            <a:pPr eaLnBrk="1" hangingPunct="1">
              <a:lnSpc>
                <a:spcPct val="110000"/>
              </a:lnSpc>
              <a:spcBef>
                <a:spcPct val="50000"/>
              </a:spcBef>
            </a:pPr>
            <a:r>
              <a:rPr lang="ru-RU" altLang="ru-RU" sz="1400" b="1" dirty="0" smtClean="0">
                <a:latin typeface="Tahoma" pitchFamily="34" charset="0"/>
                <a:ea typeface="Tahoma" pitchFamily="34" charset="0"/>
                <a:cs typeface="Tahoma" pitchFamily="34" charset="0"/>
              </a:rPr>
              <a:t>Набор дополнительных сведений о лекарственных средствах:</a:t>
            </a:r>
            <a:endParaRPr lang="ru-RU" altLang="ru-RU" sz="1400" b="1" dirty="0">
              <a:latin typeface="Tahoma" pitchFamily="34" charset="0"/>
              <a:ea typeface="Tahoma" pitchFamily="34" charset="0"/>
              <a:cs typeface="Tahoma" pitchFamily="34" charset="0"/>
            </a:endParaRPr>
          </a:p>
        </p:txBody>
      </p:sp>
      <p:pic>
        <p:nvPicPr>
          <p:cNvPr id="8" name="Рисунок 7"/>
          <p:cNvPicPr>
            <a:picLocks noChangeAspect="1"/>
          </p:cNvPicPr>
          <p:nvPr/>
        </p:nvPicPr>
        <p:blipFill>
          <a:blip r:embed="rId2" cstate="print"/>
          <a:stretch>
            <a:fillRect/>
          </a:stretch>
        </p:blipFill>
        <p:spPr>
          <a:xfrm>
            <a:off x="3710763" y="1697544"/>
            <a:ext cx="4766674" cy="3115197"/>
          </a:xfrm>
          <a:prstGeom prst="rect">
            <a:avLst/>
          </a:prstGeom>
          <a:ln>
            <a:solidFill>
              <a:schemeClr val="bg1">
                <a:lumMod val="65000"/>
              </a:schemeClr>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0060" y="448574"/>
            <a:ext cx="8214360" cy="4270587"/>
          </a:xfrm>
        </p:spPr>
        <p:txBody>
          <a:bodyPr/>
          <a:lstStyle/>
          <a:p>
            <a:pPr algn="just">
              <a:buFont typeface="Arial" pitchFamily="34" charset="0"/>
              <a:buChar char="•"/>
            </a:pPr>
            <a:r>
              <a:rPr lang="ru-RU" sz="1600" dirty="0" smtClean="0"/>
              <a:t> Для работы с маркируемой продукцией необходимо установить особенность учета </a:t>
            </a:r>
            <a:r>
              <a:rPr lang="ru-RU" sz="1600" b="1" dirty="0" smtClean="0"/>
              <a:t>Маркируемые лекарственные препараты </a:t>
            </a:r>
            <a:r>
              <a:rPr lang="ru-RU" sz="1600" dirty="0" smtClean="0"/>
              <a:t>у вида номенклатуры.</a:t>
            </a:r>
            <a:endParaRPr lang="ru-RU" sz="1600" dirty="0"/>
          </a:p>
        </p:txBody>
      </p:sp>
      <p:pic>
        <p:nvPicPr>
          <p:cNvPr id="4" name="Picture 4" descr="C:\Users\I_Danilova\Pictures\Screenpresso\2025-02-19_14h21_35.png"/>
          <p:cNvPicPr>
            <a:picLocks noChangeAspect="1" noChangeArrowheads="1"/>
          </p:cNvPicPr>
          <p:nvPr/>
        </p:nvPicPr>
        <p:blipFill>
          <a:blip r:embed="rId3" cstate="print"/>
          <a:srcRect/>
          <a:stretch>
            <a:fillRect/>
          </a:stretch>
        </p:blipFill>
        <p:spPr bwMode="auto">
          <a:xfrm>
            <a:off x="1430638" y="1011388"/>
            <a:ext cx="6393522" cy="3076816"/>
          </a:xfrm>
          <a:prstGeom prst="rect">
            <a:avLst/>
          </a:prstGeom>
          <a:noFill/>
          <a:ln>
            <a:solidFill>
              <a:schemeClr val="bg1">
                <a:lumMod val="85000"/>
              </a:schemeClr>
            </a:solidFill>
          </a:ln>
        </p:spPr>
      </p:pic>
      <p:sp>
        <p:nvSpPr>
          <p:cNvPr id="5" name="Прямоугольник 4"/>
          <p:cNvSpPr/>
          <p:nvPr/>
        </p:nvSpPr>
        <p:spPr>
          <a:xfrm>
            <a:off x="353683" y="4123426"/>
            <a:ext cx="8445260" cy="757130"/>
          </a:xfrm>
          <a:prstGeom prst="rect">
            <a:avLst/>
          </a:prstGeom>
        </p:spPr>
        <p:txBody>
          <a:bodyPr wrap="square">
            <a:spAutoFit/>
          </a:bodyPr>
          <a:lstStyle/>
          <a:p>
            <a:pPr algn="just">
              <a:lnSpc>
                <a:spcPct val="90000"/>
              </a:lnSpc>
              <a:spcBef>
                <a:spcPts val="600"/>
              </a:spcBef>
              <a:spcAft>
                <a:spcPts val="600"/>
              </a:spcAft>
            </a:pPr>
            <a:r>
              <a:rPr lang="ru-RU" altLang="ru-RU" sz="1600" dirty="0" smtClean="0">
                <a:latin typeface="Tahoma" pitchFamily="34" charset="0"/>
                <a:ea typeface="Tahoma" pitchFamily="34" charset="0"/>
                <a:cs typeface="Tahoma" pitchFamily="34" charset="0"/>
              </a:rPr>
              <a:t>Для маркируемых препаратов можно как создать новый вид номенклатуры с особенностью учета, так и изменить особенность учета уже у существующего вида номенклатуры.</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TotalTime>
  <Words>2584</Words>
  <Application>Microsoft Office PowerPoint</Application>
  <DocSecurity>0</DocSecurity>
  <PresentationFormat>Экран (16:9)</PresentationFormat>
  <Paragraphs>384</Paragraphs>
  <Slides>44</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1С:Предприятие 8. Аптека для Казахстана</vt:lpstr>
      <vt:lpstr>1С:Предприятие 8. Аптека для Казахстана </vt:lpstr>
      <vt:lpstr>Основные достоинства</vt:lpstr>
      <vt:lpstr>Интерфейс управляемого приложения</vt:lpstr>
      <vt:lpstr>Структура розничной сети</vt:lpstr>
      <vt:lpstr>Внутренняя структура магазина</vt:lpstr>
      <vt:lpstr>Работа в режиме распределенной информационной базы </vt:lpstr>
      <vt:lpstr>Учет лекарственных средств</vt:lpstr>
      <vt:lpstr>Презентация PowerPoint</vt:lpstr>
      <vt:lpstr>Учет в разрезе характеристик</vt:lpstr>
      <vt:lpstr>Учет в разрезе серийных номеров, сроков годности</vt:lpstr>
      <vt:lpstr>Обработка «Помощник перехода на справочник Серии номенклатуры»</vt:lpstr>
      <vt:lpstr>Государственный реестр лекарственных средств</vt:lpstr>
      <vt:lpstr>Управление ценообразованием</vt:lpstr>
      <vt:lpstr>Настройка видов цен номенклатуры</vt:lpstr>
      <vt:lpstr>Варианты учета остатков</vt:lpstr>
      <vt:lpstr>Учет остатков по средней цене</vt:lpstr>
      <vt:lpstr>Учет остатков в разрезе розничных цен</vt:lpstr>
      <vt:lpstr>Управление маркетинговыми акциями</vt:lpstr>
      <vt:lpstr>Складские операции</vt:lpstr>
      <vt:lpstr>Анализ прайс-листов поставщиков</vt:lpstr>
      <vt:lpstr>Загрузка электронных накладных поставщиков</vt:lpstr>
      <vt:lpstr>Контроль уровня неснижаемого остатка</vt:lpstr>
      <vt:lpstr>Переоценка товаров на складе</vt:lpstr>
      <vt:lpstr>Рабочее место кассира</vt:lpstr>
      <vt:lpstr>Подбор аналогов лекарственных средств</vt:lpstr>
      <vt:lpstr>Экспресс-разукомплектация лекарственных средств</vt:lpstr>
      <vt:lpstr>Особенности выбытия маркированного товара при блистерной реализации</vt:lpstr>
      <vt:lpstr>Презентация PowerPoint</vt:lpstr>
      <vt:lpstr>Рекомендуемая схема поблистерной реализации маркируемого товара при розничной продаже в РМК</vt:lpstr>
      <vt:lpstr>Отпуск лекарственных средств по бесплатным рецептам</vt:lpstr>
      <vt:lpstr>Анализ данных</vt:lpstr>
      <vt:lpstr>Настройка работы с маркированной продукцией</vt:lpstr>
      <vt:lpstr>Презентация PowerPoint</vt:lpstr>
      <vt:lpstr>Презентация PowerPoint</vt:lpstr>
      <vt:lpstr>Презентация PowerPoint</vt:lpstr>
      <vt:lpstr>Документы подсистемы ИС ЦЭДМ</vt:lpstr>
      <vt:lpstr>Отображение маркированного товара в РМК</vt:lpstr>
      <vt:lpstr>Презентация PowerPoint</vt:lpstr>
      <vt:lpstr>Презентация PowerPoint</vt:lpstr>
      <vt:lpstr>Полезная информация</vt:lpstr>
      <vt:lpstr>Поддержка торгового оборудования</vt:lpstr>
      <vt:lpstr>1С:Аптека в облачном сервисе 1С:Фреш</vt:lpstr>
      <vt:lpstr>Спасибо за внимание!</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Сергей С. Гусев</dc:creator>
  <cp:keywords/>
  <dc:description/>
  <cp:lastModifiedBy>Татьяна В. Тюрина</cp:lastModifiedBy>
  <cp:revision>310</cp:revision>
  <dcterms:created xsi:type="dcterms:W3CDTF">2018-12-12T10:35:33Z</dcterms:created>
  <dcterms:modified xsi:type="dcterms:W3CDTF">2025-05-23T09:03:44Z</dcterms:modified>
  <cp:category/>
  <dc:identifier/>
  <cp:contentStatus/>
  <dc:language/>
  <cp:version/>
</cp:coreProperties>
</file>